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7"/>
  </p:notesMasterIdLst>
  <p:sldIdLst>
    <p:sldId id="256" r:id="rId2"/>
    <p:sldId id="259" r:id="rId3"/>
    <p:sldId id="261" r:id="rId4"/>
    <p:sldId id="262" r:id="rId5"/>
    <p:sldId id="263" r:id="rId6"/>
    <p:sldId id="264" r:id="rId7"/>
    <p:sldId id="265" r:id="rId8"/>
    <p:sldId id="266" r:id="rId9"/>
    <p:sldId id="267" r:id="rId10"/>
    <p:sldId id="268" r:id="rId11"/>
    <p:sldId id="269" r:id="rId12"/>
    <p:sldId id="271" r:id="rId13"/>
    <p:sldId id="273"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A6C828"/>
    <a:srgbClr val="DE1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272" autoAdjust="0"/>
  </p:normalViewPr>
  <p:slideViewPr>
    <p:cSldViewPr snapToGrid="0">
      <p:cViewPr varScale="1">
        <p:scale>
          <a:sx n="66" d="100"/>
          <a:sy n="66" d="100"/>
        </p:scale>
        <p:origin x="84" y="61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A8C4F0-751C-4155-B61F-89D475A62BA0}" type="datetimeFigureOut">
              <a:rPr lang="hr-HR" smtClean="0"/>
              <a:t>12.8.2016.</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0BD9B-FF69-4D74-8C26-BA526AA11996}" type="slidenum">
              <a:rPr lang="hr-HR" smtClean="0"/>
              <a:t>‹#›</a:t>
            </a:fld>
            <a:endParaRPr lang="hr-HR"/>
          </a:p>
        </p:txBody>
      </p:sp>
    </p:spTree>
    <p:extLst>
      <p:ext uri="{BB962C8B-B14F-4D97-AF65-F5344CB8AC3E}">
        <p14:creationId xmlns:p14="http://schemas.microsoft.com/office/powerpoint/2010/main" val="1043057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Cilj ove</a:t>
            </a:r>
            <a:r>
              <a:rPr lang="hr-HR" sz="1200" kern="1200" baseline="0" smtClean="0">
                <a:solidFill>
                  <a:schemeClr val="tx1"/>
                </a:solidFill>
                <a:effectLst/>
                <a:latin typeface="+mn-lt"/>
                <a:ea typeface="+mn-ea"/>
                <a:cs typeface="+mn-cs"/>
              </a:rPr>
              <a:t> prezentacije je upoznati </a:t>
            </a:r>
            <a:r>
              <a:rPr lang="hr-HR" sz="1200" kern="1200" smtClean="0">
                <a:solidFill>
                  <a:schemeClr val="tx1"/>
                </a:solidFill>
                <a:effectLst/>
                <a:latin typeface="+mn-lt"/>
                <a:ea typeface="+mn-ea"/>
                <a:cs typeface="+mn-cs"/>
              </a:rPr>
              <a:t>učenike sa osnovnim pojmovima potrebnima</a:t>
            </a:r>
            <a:r>
              <a:rPr lang="hr-HR" sz="1200" kern="1200" baseline="0" smtClean="0">
                <a:solidFill>
                  <a:schemeClr val="tx1"/>
                </a:solidFill>
                <a:effectLst/>
                <a:latin typeface="+mn-lt"/>
                <a:ea typeface="+mn-ea"/>
                <a:cs typeface="+mn-cs"/>
              </a:rPr>
              <a:t> za </a:t>
            </a:r>
            <a:r>
              <a:rPr lang="hr-HR" sz="1200" kern="1200" smtClean="0">
                <a:solidFill>
                  <a:schemeClr val="tx1"/>
                </a:solidFill>
                <a:effectLst/>
                <a:latin typeface="+mn-lt"/>
                <a:ea typeface="+mn-ea"/>
                <a:cs typeface="+mn-cs"/>
              </a:rPr>
              <a:t>razvijanje modul za LMS. Ova</a:t>
            </a:r>
            <a:r>
              <a:rPr lang="hr-HR" sz="1200" kern="1200" baseline="0" smtClean="0">
                <a:solidFill>
                  <a:schemeClr val="tx1"/>
                </a:solidFill>
                <a:effectLst/>
                <a:latin typeface="+mn-lt"/>
                <a:ea typeface="+mn-ea"/>
                <a:cs typeface="+mn-cs"/>
              </a:rPr>
              <a:t> prezentacija sadržavati će samo osnovne pojmove, a detaljniji prikaz svih mogućnosti možete pronaći u .pdf-u / .epub dokumentu</a:t>
            </a:r>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1</a:t>
            </a:fld>
            <a:endParaRPr lang="hr-HR"/>
          </a:p>
        </p:txBody>
      </p:sp>
    </p:spTree>
    <p:extLst>
      <p:ext uri="{BB962C8B-B14F-4D97-AF65-F5344CB8AC3E}">
        <p14:creationId xmlns:p14="http://schemas.microsoft.com/office/powerpoint/2010/main" val="3066419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Sadrži informacije o verziji vašeg modula što je važno za instalaciju i upgrade modula</a:t>
            </a:r>
          </a:p>
          <a:p>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11</a:t>
            </a:fld>
            <a:endParaRPr lang="hr-HR"/>
          </a:p>
        </p:txBody>
      </p:sp>
    </p:spTree>
    <p:extLst>
      <p:ext uri="{BB962C8B-B14F-4D97-AF65-F5344CB8AC3E}">
        <p14:creationId xmlns:p14="http://schemas.microsoft.com/office/powerpoint/2010/main" val="3732165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smtClean="0">
                <a:solidFill>
                  <a:schemeClr val="tx1"/>
                </a:solidFill>
                <a:effectLst/>
                <a:latin typeface="+mn-lt"/>
                <a:ea typeface="+mn-ea"/>
                <a:cs typeface="+mn-cs"/>
              </a:rPr>
              <a:t>Grade.php datoteka služi za preusmjeravanje korisnika na odgovarajuće povezane stranice prilikom podnošenja ocjena.</a:t>
            </a:r>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14</a:t>
            </a:fld>
            <a:endParaRPr lang="hr-HR"/>
          </a:p>
        </p:txBody>
      </p:sp>
    </p:spTree>
    <p:extLst>
      <p:ext uri="{BB962C8B-B14F-4D97-AF65-F5344CB8AC3E}">
        <p14:creationId xmlns:p14="http://schemas.microsoft.com/office/powerpoint/2010/main" val="3131492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Za potrebe ovih uputa, koje će Vam pomoći prilikom razvoja Vašeg novog modula za LMS, stvoriti ćemo novi direktorij pod nazivom </a:t>
            </a:r>
            <a:r>
              <a:rPr lang="hr-HR" sz="1200" i="1" kern="1200" smtClean="0">
                <a:solidFill>
                  <a:schemeClr val="tx1"/>
                </a:solidFill>
                <a:effectLst/>
                <a:latin typeface="+mn-lt"/>
                <a:ea typeface="+mn-ea"/>
                <a:cs typeface="+mn-cs"/>
              </a:rPr>
              <a:t>'primjer'.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i="1"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Vi ga možete nazvati kako god želite, bitno je jedino da onda u svim direktorijima i datotekama gdje se koristi naziv </a:t>
            </a:r>
            <a:r>
              <a:rPr lang="hr-HR" sz="1200" i="1" kern="1200" smtClean="0">
                <a:solidFill>
                  <a:schemeClr val="tx1"/>
                </a:solidFill>
                <a:effectLst/>
                <a:latin typeface="+mn-lt"/>
                <a:ea typeface="+mn-ea"/>
                <a:cs typeface="+mn-cs"/>
              </a:rPr>
              <a:t>primjer</a:t>
            </a:r>
            <a:r>
              <a:rPr lang="hr-HR" sz="1200" kern="1200" smtClean="0">
                <a:solidFill>
                  <a:schemeClr val="tx1"/>
                </a:solidFill>
                <a:effectLst/>
                <a:latin typeface="+mn-lt"/>
                <a:ea typeface="+mn-ea"/>
                <a:cs typeface="+mn-cs"/>
              </a:rPr>
              <a:t>, zamijenite s onim koji ste Vi odabrali. Mora biti smješten unutar moodle-ovog direktorija mod. </a:t>
            </a:r>
          </a:p>
          <a:p>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3</a:t>
            </a:fld>
            <a:endParaRPr lang="hr-HR"/>
          </a:p>
        </p:txBody>
      </p:sp>
    </p:spTree>
    <p:extLst>
      <p:ext uri="{BB962C8B-B14F-4D97-AF65-F5344CB8AC3E}">
        <p14:creationId xmlns:p14="http://schemas.microsoft.com/office/powerpoint/2010/main" val="142265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smtClean="0">
                <a:solidFill>
                  <a:schemeClr val="tx1"/>
                </a:solidFill>
                <a:effectLst/>
                <a:latin typeface="+mn-lt"/>
                <a:ea typeface="+mn-ea"/>
                <a:cs typeface="+mn-cs"/>
              </a:rPr>
              <a:t>Vrlo je važno je da direktorij novog modula sadrži sve datoteke ovdje navedene, te da se one nalaze unutar poddirektorija ovako kako je na slici iznad prikazano. Stoga, nemojte mijenjati putanju do nijedne od ovih datoteka</a:t>
            </a:r>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4</a:t>
            </a:fld>
            <a:endParaRPr lang="hr-HR"/>
          </a:p>
        </p:txBody>
      </p:sp>
    </p:spTree>
    <p:extLst>
      <p:ext uri="{BB962C8B-B14F-4D97-AF65-F5344CB8AC3E}">
        <p14:creationId xmlns:p14="http://schemas.microsoft.com/office/powerpoint/2010/main" val="1726246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Prva datoteka s kojom ćemo se detaljnije upoznati je </a:t>
            </a:r>
            <a:r>
              <a:rPr lang="hr-HR" sz="1200" b="1" i="1" kern="1200" smtClean="0">
                <a:solidFill>
                  <a:schemeClr val="tx1"/>
                </a:solidFill>
                <a:effectLst/>
                <a:latin typeface="+mn-lt"/>
                <a:ea typeface="+mn-ea"/>
                <a:cs typeface="+mn-cs"/>
              </a:rPr>
              <a:t>index.php.</a:t>
            </a:r>
            <a:r>
              <a:rPr lang="hr-HR" sz="1200" i="1" kern="1200" smtClean="0">
                <a:solidFill>
                  <a:schemeClr val="tx1"/>
                </a:solidFill>
                <a:effectLst/>
                <a:latin typeface="+mn-lt"/>
                <a:ea typeface="+mn-ea"/>
                <a:cs typeface="+mn-cs"/>
              </a:rPr>
              <a:t> </a:t>
            </a:r>
            <a:r>
              <a:rPr lang="hr-HR" sz="1200" kern="1200" smtClean="0">
                <a:solidFill>
                  <a:schemeClr val="tx1"/>
                </a:solidFill>
                <a:effectLst/>
                <a:latin typeface="+mn-lt"/>
                <a:ea typeface="+mn-ea"/>
                <a:cs typeface="+mn-cs"/>
              </a:rPr>
              <a:t>Unutar nje se nalazi popis svih funkcija koje modul pruža.</a:t>
            </a:r>
          </a:p>
          <a:p>
            <a:endParaRPr lang="hr-HR" smtClean="0"/>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Kao što vidimo </a:t>
            </a:r>
            <a:r>
              <a:rPr lang="hr-HR" sz="1200" b="1" kern="1200" smtClean="0">
                <a:solidFill>
                  <a:schemeClr val="tx1"/>
                </a:solidFill>
                <a:effectLst/>
                <a:latin typeface="+mn-lt"/>
                <a:ea typeface="+mn-ea"/>
                <a:cs typeface="+mn-cs"/>
              </a:rPr>
              <a:t>index.php</a:t>
            </a:r>
            <a:r>
              <a:rPr lang="hr-HR" sz="1200" kern="1200" smtClean="0">
                <a:solidFill>
                  <a:schemeClr val="tx1"/>
                </a:solidFill>
                <a:effectLst/>
                <a:latin typeface="+mn-lt"/>
                <a:ea typeface="+mn-ea"/>
                <a:cs typeface="+mn-cs"/>
              </a:rPr>
              <a:t> datoteka </a:t>
            </a:r>
            <a:r>
              <a:rPr lang="hr-HR" sz="1200" b="1" kern="1200" smtClean="0">
                <a:solidFill>
                  <a:schemeClr val="tx1"/>
                </a:solidFill>
                <a:effectLst/>
                <a:latin typeface="+mn-lt"/>
                <a:ea typeface="+mn-ea"/>
                <a:cs typeface="+mn-cs"/>
              </a:rPr>
              <a:t>započinje</a:t>
            </a:r>
            <a:r>
              <a:rPr lang="hr-HR" sz="1200" kern="1200" smtClean="0">
                <a:solidFill>
                  <a:schemeClr val="tx1"/>
                </a:solidFill>
                <a:effectLst/>
                <a:latin typeface="+mn-lt"/>
                <a:ea typeface="+mn-ea"/>
                <a:cs typeface="+mn-cs"/>
              </a:rPr>
              <a:t> s </a:t>
            </a:r>
            <a:r>
              <a:rPr lang="hr-HR" sz="1200" b="1" kern="1200" smtClean="0">
                <a:solidFill>
                  <a:schemeClr val="tx1"/>
                </a:solidFill>
                <a:effectLst/>
                <a:latin typeface="+mn-lt"/>
                <a:ea typeface="+mn-ea"/>
                <a:cs typeface="+mn-cs"/>
              </a:rPr>
              <a:t>require_once</a:t>
            </a:r>
            <a:r>
              <a:rPr lang="hr-HR" sz="1200" kern="1200" smtClean="0">
                <a:solidFill>
                  <a:schemeClr val="tx1"/>
                </a:solidFill>
                <a:effectLst/>
                <a:latin typeface="+mn-lt"/>
                <a:ea typeface="+mn-ea"/>
                <a:cs typeface="+mn-cs"/>
              </a:rPr>
              <a:t>. Pomoću njega </a:t>
            </a:r>
            <a:r>
              <a:rPr lang="hr-HR" sz="1200" b="1" kern="1200" smtClean="0">
                <a:solidFill>
                  <a:schemeClr val="tx1"/>
                </a:solidFill>
                <a:effectLst/>
                <a:latin typeface="+mn-lt"/>
                <a:ea typeface="+mn-ea"/>
                <a:cs typeface="+mn-cs"/>
              </a:rPr>
              <a:t>uključujemo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datoteke</a:t>
            </a:r>
            <a:r>
              <a:rPr lang="hr-HR" sz="1200" kern="1200" smtClean="0">
                <a:solidFill>
                  <a:schemeClr val="tx1"/>
                </a:solidFill>
                <a:effectLst/>
                <a:latin typeface="+mn-lt"/>
                <a:ea typeface="+mn-ea"/>
                <a:cs typeface="+mn-cs"/>
              </a:rPr>
              <a:t> koje smo </a:t>
            </a:r>
            <a:r>
              <a:rPr lang="hr-HR" sz="1200" b="1" kern="1200" smtClean="0">
                <a:solidFill>
                  <a:schemeClr val="tx1"/>
                </a:solidFill>
                <a:effectLst/>
                <a:latin typeface="+mn-lt"/>
                <a:ea typeface="+mn-ea"/>
                <a:cs typeface="+mn-cs"/>
              </a:rPr>
              <a:t>naveli</a:t>
            </a:r>
            <a:r>
              <a:rPr lang="hr-HR" sz="1200" kern="1200" smtClean="0">
                <a:solidFill>
                  <a:schemeClr val="tx1"/>
                </a:solidFill>
                <a:effectLst/>
                <a:latin typeface="+mn-lt"/>
                <a:ea typeface="+mn-ea"/>
                <a:cs typeface="+mn-cs"/>
              </a:rPr>
              <a:t> u </a:t>
            </a:r>
            <a:r>
              <a:rPr lang="hr-HR" sz="1200" b="1" kern="1200" smtClean="0">
                <a:solidFill>
                  <a:schemeClr val="tx1"/>
                </a:solidFill>
                <a:effectLst/>
                <a:latin typeface="+mn-lt"/>
                <a:ea typeface="+mn-ea"/>
                <a:cs typeface="+mn-cs"/>
              </a:rPr>
              <a:t>zagradi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ovom</a:t>
            </a:r>
            <a:r>
              <a:rPr lang="hr-HR" sz="1200" kern="1200" smtClean="0">
                <a:solidFill>
                  <a:schemeClr val="tx1"/>
                </a:solidFill>
                <a:effectLst/>
                <a:latin typeface="+mn-lt"/>
                <a:ea typeface="+mn-ea"/>
                <a:cs typeface="+mn-cs"/>
              </a:rPr>
              <a:t> slučaju to su </a:t>
            </a:r>
            <a:r>
              <a:rPr lang="hr-HR" sz="1200" b="1" kern="1200" smtClean="0">
                <a:solidFill>
                  <a:schemeClr val="tx1"/>
                </a:solidFill>
                <a:effectLst/>
                <a:latin typeface="+mn-lt"/>
                <a:ea typeface="+mn-ea"/>
                <a:cs typeface="+mn-cs"/>
              </a:rPr>
              <a:t>config.php</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lib.php</a:t>
            </a:r>
            <a:r>
              <a:rPr lang="hr-HR" sz="1200" kern="1200" smtClean="0">
                <a:solidFill>
                  <a:schemeClr val="tx1"/>
                </a:solidFill>
                <a:effectLst/>
                <a:latin typeface="+mn-lt"/>
                <a:ea typeface="+mn-ea"/>
                <a:cs typeface="+mn-cs"/>
              </a:rPr>
              <a:t>. Ukoliko dođe do neuspjeha prilikom izvođenja, require će zaustaviti scenariji i prikazati upozorenja da se pojavila greška (error warning). </a:t>
            </a: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Možemo primijetiti kako se </a:t>
            </a:r>
            <a:r>
              <a:rPr lang="hr-HR" sz="1200" b="1" kern="1200" smtClean="0">
                <a:solidFill>
                  <a:schemeClr val="tx1"/>
                </a:solidFill>
                <a:effectLst/>
                <a:latin typeface="+mn-lt"/>
                <a:ea typeface="+mn-ea"/>
                <a:cs typeface="+mn-cs"/>
              </a:rPr>
              <a:t>uz</a:t>
            </a:r>
            <a:r>
              <a:rPr lang="hr-HR" sz="1200" kern="1200" smtClean="0">
                <a:solidFill>
                  <a:schemeClr val="tx1"/>
                </a:solidFill>
                <a:effectLst/>
                <a:latin typeface="+mn-lt"/>
                <a:ea typeface="+mn-ea"/>
                <a:cs typeface="+mn-cs"/>
              </a:rPr>
              <a:t> oznaku </a:t>
            </a:r>
            <a:r>
              <a:rPr lang="hr-HR" sz="1200" b="1" kern="1200" smtClean="0">
                <a:solidFill>
                  <a:schemeClr val="tx1"/>
                </a:solidFill>
                <a:effectLst/>
                <a:latin typeface="+mn-lt"/>
                <a:ea typeface="+mn-ea"/>
                <a:cs typeface="+mn-cs"/>
              </a:rPr>
              <a:t>require</a:t>
            </a:r>
            <a:r>
              <a:rPr lang="hr-HR" sz="1200" kern="1200" smtClean="0">
                <a:solidFill>
                  <a:schemeClr val="tx1"/>
                </a:solidFill>
                <a:effectLst/>
                <a:latin typeface="+mn-lt"/>
                <a:ea typeface="+mn-ea"/>
                <a:cs typeface="+mn-cs"/>
              </a:rPr>
              <a:t> nalazi i </a:t>
            </a:r>
            <a:r>
              <a:rPr lang="hr-HR" sz="1200" b="1" kern="1200" smtClean="0">
                <a:solidFill>
                  <a:schemeClr val="tx1"/>
                </a:solidFill>
                <a:effectLst/>
                <a:latin typeface="+mn-lt"/>
                <a:ea typeface="+mn-ea"/>
                <a:cs typeface="+mn-cs"/>
              </a:rPr>
              <a:t>nastavak</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_once</a:t>
            </a:r>
            <a:r>
              <a:rPr lang="hr-HR" sz="1200" kern="1200" smtClean="0">
                <a:solidFill>
                  <a:schemeClr val="tx1"/>
                </a:solidFill>
                <a:effectLst/>
                <a:latin typeface="+mn-lt"/>
                <a:ea typeface="+mn-ea"/>
                <a:cs typeface="+mn-cs"/>
              </a:rPr>
              <a:t>, on nam </a:t>
            </a:r>
            <a:r>
              <a:rPr lang="hr-HR" sz="1200" b="1" kern="1200" smtClean="0">
                <a:solidFill>
                  <a:schemeClr val="tx1"/>
                </a:solidFill>
                <a:effectLst/>
                <a:latin typeface="+mn-lt"/>
                <a:ea typeface="+mn-ea"/>
                <a:cs typeface="+mn-cs"/>
              </a:rPr>
              <a:t>govori</a:t>
            </a:r>
            <a:r>
              <a:rPr lang="hr-HR" sz="1200" kern="1200" smtClean="0">
                <a:solidFill>
                  <a:schemeClr val="tx1"/>
                </a:solidFill>
                <a:effectLst/>
                <a:latin typeface="+mn-lt"/>
                <a:ea typeface="+mn-ea"/>
                <a:cs typeface="+mn-cs"/>
              </a:rPr>
              <a:t> da će se </a:t>
            </a:r>
            <a:r>
              <a:rPr lang="hr-HR" sz="1200" b="1" kern="1200" smtClean="0">
                <a:solidFill>
                  <a:schemeClr val="tx1"/>
                </a:solidFill>
                <a:effectLst/>
                <a:latin typeface="+mn-lt"/>
                <a:ea typeface="+mn-ea"/>
                <a:cs typeface="+mn-cs"/>
              </a:rPr>
              <a:t>provjeriti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li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PHP</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datoteka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već</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uključena</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ako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je</a:t>
            </a:r>
            <a:r>
              <a:rPr lang="hr-HR" sz="1200" kern="1200" smtClean="0">
                <a:solidFill>
                  <a:schemeClr val="tx1"/>
                </a:solidFill>
                <a:effectLst/>
                <a:latin typeface="+mn-lt"/>
                <a:ea typeface="+mn-ea"/>
                <a:cs typeface="+mn-cs"/>
              </a:rPr>
              <a:t> tako, </a:t>
            </a:r>
            <a:r>
              <a:rPr lang="hr-HR" sz="1200" b="1" kern="1200" smtClean="0">
                <a:solidFill>
                  <a:schemeClr val="tx1"/>
                </a:solidFill>
                <a:effectLst/>
                <a:latin typeface="+mn-lt"/>
                <a:ea typeface="+mn-ea"/>
                <a:cs typeface="+mn-cs"/>
              </a:rPr>
              <a:t>neće</a:t>
            </a:r>
            <a:r>
              <a:rPr lang="hr-HR" sz="1200" kern="1200" smtClean="0">
                <a:solidFill>
                  <a:schemeClr val="tx1"/>
                </a:solidFill>
                <a:effectLst/>
                <a:latin typeface="+mn-lt"/>
                <a:ea typeface="+mn-ea"/>
                <a:cs typeface="+mn-cs"/>
              </a:rPr>
              <a:t> zahtijevati </a:t>
            </a:r>
            <a:r>
              <a:rPr lang="hr-HR" sz="1200" b="1" kern="1200" smtClean="0">
                <a:solidFill>
                  <a:schemeClr val="tx1"/>
                </a:solidFill>
                <a:effectLst/>
                <a:latin typeface="+mn-lt"/>
                <a:ea typeface="+mn-ea"/>
                <a:cs typeface="+mn-cs"/>
              </a:rPr>
              <a:t>ponovno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uključenje</a:t>
            </a:r>
            <a:r>
              <a:rPr lang="hr-HR" sz="1200" kern="120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r>
              <a:rPr lang="hr-HR" sz="1200" b="1" kern="1200" smtClean="0">
                <a:solidFill>
                  <a:schemeClr val="tx1"/>
                </a:solidFill>
                <a:effectLst/>
                <a:latin typeface="+mn-lt"/>
                <a:ea typeface="+mn-ea"/>
                <a:cs typeface="+mn-cs"/>
              </a:rPr>
              <a:t>Zatim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naređujemo</a:t>
            </a:r>
            <a:r>
              <a:rPr lang="hr-HR" sz="1200" kern="1200" smtClean="0">
                <a:solidFill>
                  <a:schemeClr val="tx1"/>
                </a:solidFill>
                <a:effectLst/>
                <a:latin typeface="+mn-lt"/>
                <a:ea typeface="+mn-ea"/>
                <a:cs typeface="+mn-cs"/>
              </a:rPr>
              <a:t> da se </a:t>
            </a:r>
            <a:r>
              <a:rPr lang="hr-HR" sz="1200" b="1" kern="1200" smtClean="0">
                <a:solidFill>
                  <a:schemeClr val="tx1"/>
                </a:solidFill>
                <a:effectLst/>
                <a:latin typeface="+mn-lt"/>
                <a:ea typeface="+mn-ea"/>
                <a:cs typeface="+mn-cs"/>
              </a:rPr>
              <a:t>uzme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id</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kolegija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određenog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modula</a:t>
            </a:r>
            <a:r>
              <a:rPr lang="hr-HR" sz="1200" kern="1200" smtClean="0">
                <a:solidFill>
                  <a:schemeClr val="tx1"/>
                </a:solidFill>
                <a:effectLst/>
                <a:latin typeface="+mn-lt"/>
                <a:ea typeface="+mn-ea"/>
                <a:cs typeface="+mn-cs"/>
              </a:rPr>
              <a:t>.</a:t>
            </a:r>
          </a:p>
          <a:p>
            <a:endParaRPr lang="hr-HR" sz="1200" kern="1200" smtClean="0">
              <a:solidFill>
                <a:schemeClr val="tx1"/>
              </a:solidFill>
              <a:effectLst/>
              <a:latin typeface="+mn-lt"/>
              <a:ea typeface="+mn-ea"/>
              <a:cs typeface="+mn-cs"/>
            </a:endParaRPr>
          </a:p>
          <a:p>
            <a:r>
              <a:rPr lang="hr-HR" sz="1200" kern="1200" smtClean="0">
                <a:solidFill>
                  <a:schemeClr val="tx1"/>
                </a:solidFill>
                <a:effectLst/>
                <a:latin typeface="+mn-lt"/>
                <a:ea typeface="+mn-ea"/>
                <a:cs typeface="+mn-cs"/>
              </a:rPr>
              <a:t>Korištenjem </a:t>
            </a:r>
            <a:r>
              <a:rPr lang="hr-HR" sz="1200" b="1" kern="1200" smtClean="0">
                <a:solidFill>
                  <a:schemeClr val="tx1"/>
                </a:solidFill>
                <a:effectLst/>
                <a:latin typeface="+mn-lt"/>
                <a:ea typeface="+mn-ea"/>
                <a:cs typeface="+mn-cs"/>
              </a:rPr>
              <a:t>funkcije $DB-&gt;get_record </a:t>
            </a:r>
            <a:r>
              <a:rPr lang="hr-HR" sz="1200" kern="1200" smtClean="0">
                <a:solidFill>
                  <a:schemeClr val="tx1"/>
                </a:solidFill>
                <a:effectLst/>
                <a:latin typeface="+mn-lt"/>
                <a:ea typeface="+mn-ea"/>
                <a:cs typeface="+mn-cs"/>
              </a:rPr>
              <a:t>dobiti ćemo </a:t>
            </a:r>
            <a:r>
              <a:rPr lang="hr-HR" sz="1200" b="1" kern="1200" smtClean="0">
                <a:solidFill>
                  <a:schemeClr val="tx1"/>
                </a:solidFill>
                <a:effectLst/>
                <a:latin typeface="+mn-lt"/>
                <a:ea typeface="+mn-ea"/>
                <a:cs typeface="+mn-cs"/>
              </a:rPr>
              <a:t>evidenciju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kolegija</a:t>
            </a:r>
            <a:r>
              <a:rPr lang="hr-HR" sz="1200" kern="1200" smtClean="0">
                <a:solidFill>
                  <a:schemeClr val="tx1"/>
                </a:solidFill>
                <a:effectLst/>
                <a:latin typeface="+mn-lt"/>
                <a:ea typeface="+mn-ea"/>
                <a:cs typeface="+mn-cs"/>
              </a:rPr>
              <a:t> na </a:t>
            </a:r>
            <a:r>
              <a:rPr lang="hr-HR" sz="1200" b="1" kern="1200" smtClean="0">
                <a:solidFill>
                  <a:schemeClr val="tx1"/>
                </a:solidFill>
                <a:effectLst/>
                <a:latin typeface="+mn-lt"/>
                <a:ea typeface="+mn-ea"/>
                <a:cs typeface="+mn-cs"/>
              </a:rPr>
              <a:t>temelju</a:t>
            </a:r>
            <a:r>
              <a:rPr lang="hr-HR" sz="1200" kern="1200" smtClean="0">
                <a:solidFill>
                  <a:schemeClr val="tx1"/>
                </a:solidFill>
                <a:effectLst/>
                <a:latin typeface="+mn-lt"/>
                <a:ea typeface="+mn-ea"/>
                <a:cs typeface="+mn-cs"/>
              </a:rPr>
              <a:t> njegovog </a:t>
            </a:r>
            <a:r>
              <a:rPr lang="hr-HR" sz="1200" b="1" kern="1200" smtClean="0">
                <a:solidFill>
                  <a:schemeClr val="tx1"/>
                </a:solidFill>
                <a:effectLst/>
                <a:latin typeface="+mn-lt"/>
                <a:ea typeface="+mn-ea"/>
                <a:cs typeface="+mn-cs"/>
              </a:rPr>
              <a:t>id-a</a:t>
            </a:r>
            <a:r>
              <a:rPr lang="hr-HR" sz="1200" kern="1200" smtClean="0">
                <a:solidFill>
                  <a:schemeClr val="tx1"/>
                </a:solidFill>
                <a:effectLst/>
                <a:latin typeface="+mn-lt"/>
                <a:ea typeface="+mn-ea"/>
                <a:cs typeface="+mn-cs"/>
              </a:rPr>
              <a:t> i na taj način </a:t>
            </a:r>
            <a:r>
              <a:rPr lang="hr-HR" sz="1200" b="1" kern="1200" smtClean="0">
                <a:solidFill>
                  <a:schemeClr val="tx1"/>
                </a:solidFill>
                <a:effectLst/>
                <a:latin typeface="+mn-lt"/>
                <a:ea typeface="+mn-ea"/>
                <a:cs typeface="+mn-cs"/>
              </a:rPr>
              <a:t>smanjiti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broj</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upita</a:t>
            </a:r>
            <a:r>
              <a:rPr lang="hr-HR" sz="1200" kern="1200" smtClean="0">
                <a:solidFill>
                  <a:schemeClr val="tx1"/>
                </a:solidFill>
                <a:effectLst/>
                <a:latin typeface="+mn-lt"/>
                <a:ea typeface="+mn-ea"/>
                <a:cs typeface="+mn-cs"/>
              </a:rPr>
              <a:t> u bazi podataka.</a:t>
            </a:r>
          </a:p>
          <a:p>
            <a:endParaRPr lang="hr-HR" sz="1200" kern="1200" smtClean="0">
              <a:solidFill>
                <a:schemeClr val="tx1"/>
              </a:solidFill>
              <a:effectLst/>
              <a:latin typeface="+mn-lt"/>
              <a:ea typeface="+mn-ea"/>
              <a:cs typeface="+mn-cs"/>
            </a:endParaRPr>
          </a:p>
          <a:p>
            <a:r>
              <a:rPr lang="hr-HR" sz="1200" b="1" i="1" kern="1200" smtClean="0">
                <a:solidFill>
                  <a:schemeClr val="tx1"/>
                </a:solidFill>
                <a:effectLst/>
                <a:latin typeface="+mn-lt"/>
                <a:ea typeface="+mn-ea"/>
                <a:cs typeface="+mn-cs"/>
              </a:rPr>
              <a:t>require_course_login($course);</a:t>
            </a:r>
            <a:r>
              <a:rPr lang="hr-HR" sz="1200" b="1" kern="1200" smtClean="0">
                <a:solidFill>
                  <a:schemeClr val="tx1"/>
                </a:solidFill>
                <a:effectLst/>
                <a:latin typeface="+mn-lt"/>
                <a:ea typeface="+mn-ea"/>
                <a:cs typeface="+mn-cs"/>
              </a:rPr>
              <a:t> </a:t>
            </a:r>
            <a:r>
              <a:rPr lang="hr-HR" sz="1200" kern="1200" smtClean="0">
                <a:solidFill>
                  <a:schemeClr val="tx1"/>
                </a:solidFill>
                <a:effectLst/>
                <a:latin typeface="+mn-lt"/>
                <a:ea typeface="+mn-ea"/>
                <a:cs typeface="+mn-cs"/>
              </a:rPr>
              <a:t>nam služi kako bi </a:t>
            </a:r>
            <a:r>
              <a:rPr lang="hr-HR" sz="1200" b="1" kern="1200" smtClean="0">
                <a:solidFill>
                  <a:schemeClr val="tx1"/>
                </a:solidFill>
                <a:effectLst/>
                <a:latin typeface="+mn-lt"/>
                <a:ea typeface="+mn-ea"/>
                <a:cs typeface="+mn-cs"/>
              </a:rPr>
              <a:t>omogućili aktivnosti kao što je pristup za čitanje sadržaja naslovnice bez prijave</a:t>
            </a:r>
            <a:r>
              <a:rPr lang="hr-HR" sz="1200" kern="1200" smtClean="0">
                <a:solidFill>
                  <a:schemeClr val="tx1"/>
                </a:solidFill>
                <a:effectLst/>
                <a:latin typeface="+mn-lt"/>
                <a:ea typeface="+mn-ea"/>
                <a:cs typeface="+mn-cs"/>
              </a:rPr>
              <a:t>.</a:t>
            </a:r>
          </a:p>
          <a:p>
            <a:endParaRPr lang="hr-HR" sz="1200" kern="1200" smtClean="0">
              <a:solidFill>
                <a:schemeClr val="tx1"/>
              </a:solidFill>
              <a:effectLst/>
              <a:latin typeface="+mn-lt"/>
              <a:ea typeface="+mn-ea"/>
              <a:cs typeface="+mn-cs"/>
            </a:endParaRPr>
          </a:p>
          <a:p>
            <a:r>
              <a:rPr lang="hr-HR" sz="1200" b="1" kern="1200" smtClean="0">
                <a:solidFill>
                  <a:schemeClr val="tx1"/>
                </a:solidFill>
                <a:effectLst/>
                <a:latin typeface="+mn-lt"/>
                <a:ea typeface="+mn-ea"/>
                <a:cs typeface="+mn-cs"/>
              </a:rPr>
              <a:t>Svi parametri funkcije ($params=array)</a:t>
            </a:r>
            <a:r>
              <a:rPr lang="hr-HR" sz="1200" kern="1200" smtClean="0">
                <a:solidFill>
                  <a:schemeClr val="tx1"/>
                </a:solidFill>
                <a:effectLst/>
                <a:latin typeface="+mn-lt"/>
                <a:ea typeface="+mn-ea"/>
                <a:cs typeface="+mn-cs"/>
              </a:rPr>
              <a:t> su </a:t>
            </a:r>
            <a:r>
              <a:rPr lang="hr-HR" sz="1200" b="1" kern="1200" smtClean="0">
                <a:solidFill>
                  <a:schemeClr val="tx1"/>
                </a:solidFill>
                <a:effectLst/>
                <a:latin typeface="+mn-lt"/>
                <a:ea typeface="+mn-ea"/>
                <a:cs typeface="+mn-cs"/>
              </a:rPr>
              <a:t>nizovi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vrijednosti</a:t>
            </a:r>
            <a:r>
              <a:rPr lang="hr-HR" sz="1200" kern="1200" smtClean="0">
                <a:solidFill>
                  <a:schemeClr val="tx1"/>
                </a:solidFill>
                <a:effectLst/>
                <a:latin typeface="+mn-lt"/>
                <a:ea typeface="+mn-ea"/>
                <a:cs typeface="+mn-cs"/>
              </a:rPr>
              <a:t> koje </a:t>
            </a:r>
            <a:r>
              <a:rPr lang="hr-HR" sz="1200" b="1" kern="1200" smtClean="0">
                <a:solidFill>
                  <a:schemeClr val="tx1"/>
                </a:solidFill>
                <a:effectLst/>
                <a:latin typeface="+mn-lt"/>
                <a:ea typeface="+mn-ea"/>
                <a:cs typeface="+mn-cs"/>
              </a:rPr>
              <a:t>koristimo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prilikom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ispunjavanja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rezerviranih</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mjesta</a:t>
            </a:r>
            <a:r>
              <a:rPr lang="hr-HR" sz="1200" kern="1200" smtClean="0">
                <a:solidFill>
                  <a:schemeClr val="tx1"/>
                </a:solidFill>
                <a:effectLst/>
                <a:latin typeface="+mn-lt"/>
                <a:ea typeface="+mn-ea"/>
                <a:cs typeface="+mn-cs"/>
              </a:rPr>
              <a:t> za </a:t>
            </a:r>
            <a:r>
              <a:rPr lang="hr-HR" sz="1200" b="1" kern="1200" smtClean="0">
                <a:solidFill>
                  <a:schemeClr val="tx1"/>
                </a:solidFill>
                <a:effectLst/>
                <a:latin typeface="+mn-lt"/>
                <a:ea typeface="+mn-ea"/>
                <a:cs typeface="+mn-cs"/>
              </a:rPr>
              <a:t>SQL</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izraze</a:t>
            </a:r>
            <a:r>
              <a:rPr lang="hr-HR" sz="1200" kern="120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5</a:t>
            </a:fld>
            <a:endParaRPr lang="hr-HR"/>
          </a:p>
        </p:txBody>
      </p:sp>
    </p:spTree>
    <p:extLst>
      <p:ext uri="{BB962C8B-B14F-4D97-AF65-F5344CB8AC3E}">
        <p14:creationId xmlns:p14="http://schemas.microsoft.com/office/powerpoint/2010/main" val="96801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b="1" kern="1200" smtClean="0">
                <a:solidFill>
                  <a:schemeClr val="tx1"/>
                </a:solidFill>
                <a:effectLst/>
                <a:latin typeface="+mn-lt"/>
                <a:ea typeface="+mn-ea"/>
                <a:cs typeface="+mn-cs"/>
              </a:rPr>
              <a:t>Događaji</a:t>
            </a:r>
            <a:r>
              <a:rPr lang="hr-HR" sz="1200" kern="1200" smtClean="0">
                <a:solidFill>
                  <a:schemeClr val="tx1"/>
                </a:solidFill>
                <a:effectLst/>
                <a:latin typeface="+mn-lt"/>
                <a:ea typeface="+mn-ea"/>
                <a:cs typeface="+mn-cs"/>
              </a:rPr>
              <a:t> (event) su atomski dijelovi </a:t>
            </a:r>
            <a:r>
              <a:rPr lang="hr-HR" sz="1200" b="1" kern="1200" smtClean="0">
                <a:solidFill>
                  <a:schemeClr val="tx1"/>
                </a:solidFill>
                <a:effectLst/>
                <a:latin typeface="+mn-lt"/>
                <a:ea typeface="+mn-ea"/>
                <a:cs typeface="+mn-cs"/>
              </a:rPr>
              <a:t>informacije</a:t>
            </a:r>
            <a:r>
              <a:rPr lang="hr-HR" sz="1200" kern="1200" smtClean="0">
                <a:solidFill>
                  <a:schemeClr val="tx1"/>
                </a:solidFill>
                <a:effectLst/>
                <a:latin typeface="+mn-lt"/>
                <a:ea typeface="+mn-ea"/>
                <a:cs typeface="+mn-cs"/>
              </a:rPr>
              <a:t> koji </a:t>
            </a:r>
            <a:r>
              <a:rPr lang="hr-HR" sz="1200" b="1" kern="1200" smtClean="0">
                <a:solidFill>
                  <a:schemeClr val="tx1"/>
                </a:solidFill>
                <a:effectLst/>
                <a:latin typeface="+mn-lt"/>
                <a:ea typeface="+mn-ea"/>
                <a:cs typeface="+mn-cs"/>
              </a:rPr>
              <a:t>opisuju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nešto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što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dogodilo</a:t>
            </a:r>
            <a:r>
              <a:rPr lang="hr-HR" sz="1200" kern="1200" smtClean="0">
                <a:solidFill>
                  <a:schemeClr val="tx1"/>
                </a:solidFill>
                <a:effectLst/>
                <a:latin typeface="+mn-lt"/>
                <a:ea typeface="+mn-ea"/>
                <a:cs typeface="+mn-cs"/>
              </a:rPr>
              <a:t> u </a:t>
            </a:r>
            <a:r>
              <a:rPr lang="hr-HR" sz="1200" b="1" kern="1200" smtClean="0">
                <a:solidFill>
                  <a:schemeClr val="tx1"/>
                </a:solidFill>
                <a:effectLst/>
                <a:latin typeface="+mn-lt"/>
                <a:ea typeface="+mn-ea"/>
                <a:cs typeface="+mn-cs"/>
              </a:rPr>
              <a:t>Moodle-u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Oni</a:t>
            </a:r>
            <a:r>
              <a:rPr lang="hr-HR" sz="1200" kern="1200" smtClean="0">
                <a:solidFill>
                  <a:schemeClr val="tx1"/>
                </a:solidFill>
                <a:effectLst/>
                <a:latin typeface="+mn-lt"/>
                <a:ea typeface="+mn-ea"/>
                <a:cs typeface="+mn-cs"/>
              </a:rPr>
              <a:t> su prije svega </a:t>
            </a:r>
            <a:r>
              <a:rPr lang="hr-HR" sz="1200" b="1" kern="1200" smtClean="0">
                <a:solidFill>
                  <a:schemeClr val="tx1"/>
                </a:solidFill>
                <a:effectLst/>
                <a:latin typeface="+mn-lt"/>
                <a:ea typeface="+mn-ea"/>
                <a:cs typeface="+mn-cs"/>
              </a:rPr>
              <a:t>rezultat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aktivnosti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korisnika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ali</a:t>
            </a:r>
            <a:r>
              <a:rPr lang="hr-HR" sz="1200" kern="1200" smtClean="0">
                <a:solidFill>
                  <a:schemeClr val="tx1"/>
                </a:solidFill>
                <a:effectLst/>
                <a:latin typeface="+mn-lt"/>
                <a:ea typeface="+mn-ea"/>
                <a:cs typeface="+mn-cs"/>
              </a:rPr>
              <a:t> također </a:t>
            </a:r>
            <a:r>
              <a:rPr lang="hr-HR" sz="1200" b="1" kern="1200" smtClean="0">
                <a:solidFill>
                  <a:schemeClr val="tx1"/>
                </a:solidFill>
                <a:effectLst/>
                <a:latin typeface="+mn-lt"/>
                <a:ea typeface="+mn-ea"/>
                <a:cs typeface="+mn-cs"/>
              </a:rPr>
              <a:t>mogu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biti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rezultat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procesa</a:t>
            </a:r>
            <a:r>
              <a:rPr lang="hr-HR" sz="1200" kern="1200" smtClean="0">
                <a:solidFill>
                  <a:schemeClr val="tx1"/>
                </a:solidFill>
                <a:effectLst/>
                <a:latin typeface="+mn-lt"/>
                <a:ea typeface="+mn-ea"/>
                <a:cs typeface="+mn-cs"/>
              </a:rPr>
              <a:t> ili </a:t>
            </a:r>
            <a:r>
              <a:rPr lang="hr-HR" sz="1200" b="1" kern="1200" smtClean="0">
                <a:solidFill>
                  <a:schemeClr val="tx1"/>
                </a:solidFill>
                <a:effectLst/>
                <a:latin typeface="+mn-lt"/>
                <a:ea typeface="+mn-ea"/>
                <a:cs typeface="+mn-cs"/>
              </a:rPr>
              <a:t>radnji</a:t>
            </a:r>
            <a:r>
              <a:rPr lang="hr-HR" sz="1200" kern="1200" smtClean="0">
                <a:solidFill>
                  <a:schemeClr val="tx1"/>
                </a:solidFill>
                <a:effectLst/>
                <a:latin typeface="+mn-lt"/>
                <a:ea typeface="+mn-ea"/>
                <a:cs typeface="+mn-cs"/>
              </a:rPr>
              <a:t> koje se poduzimaju putem naredbenog retka.</a:t>
            </a:r>
          </a:p>
          <a:p>
            <a:endParaRPr lang="hr-HR" b="1" smtClean="0"/>
          </a:p>
          <a:p>
            <a:r>
              <a:rPr lang="hr-HR" sz="1200" kern="1200" smtClean="0">
                <a:solidFill>
                  <a:schemeClr val="tx1"/>
                </a:solidFill>
                <a:effectLst/>
                <a:latin typeface="+mn-lt"/>
                <a:ea typeface="+mn-ea"/>
                <a:cs typeface="+mn-cs"/>
              </a:rPr>
              <a:t>Korištenjem </a:t>
            </a:r>
            <a:r>
              <a:rPr lang="hr-HR" sz="1200" b="1" kern="1200" smtClean="0">
                <a:solidFill>
                  <a:schemeClr val="tx1"/>
                </a:solidFill>
                <a:effectLst/>
                <a:latin typeface="+mn-lt"/>
                <a:ea typeface="+mn-ea"/>
                <a:cs typeface="+mn-cs"/>
              </a:rPr>
              <a:t>get_string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vraćamo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lokalizirani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niz</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za postojećeg korisnika.</a:t>
            </a:r>
          </a:p>
          <a:p>
            <a:endParaRPr lang="hr-HR" sz="1200" b="1" kern="1200" smtClean="0">
              <a:solidFill>
                <a:schemeClr val="tx1"/>
              </a:solidFill>
              <a:effectLst/>
              <a:latin typeface="+mn-lt"/>
              <a:ea typeface="+mn-ea"/>
              <a:cs typeface="+mn-cs"/>
            </a:endParaRPr>
          </a:p>
          <a:p>
            <a:r>
              <a:rPr lang="hr-HR" sz="1200" kern="1200" smtClean="0">
                <a:solidFill>
                  <a:schemeClr val="tx1"/>
                </a:solidFill>
                <a:effectLst/>
                <a:latin typeface="+mn-lt"/>
                <a:ea typeface="+mn-ea"/>
                <a:cs typeface="+mn-cs"/>
              </a:rPr>
              <a:t>Zatim je potrebno postaviti poveznicu na stranicu, navigaciju, naslov stranice, naslov kolegija te raspored stranice. Postavljen je raspored stranice </a:t>
            </a:r>
            <a:r>
              <a:rPr lang="hr-HR" sz="1200" i="1" kern="1200" smtClean="0">
                <a:solidFill>
                  <a:schemeClr val="tx1"/>
                </a:solidFill>
                <a:effectLst/>
                <a:latin typeface="+mn-lt"/>
                <a:ea typeface="+mn-ea"/>
                <a:cs typeface="+mn-cs"/>
              </a:rPr>
              <a:t>incourse</a:t>
            </a:r>
            <a:r>
              <a:rPr lang="hr-HR" sz="1200" kern="1200" smtClean="0">
                <a:solidFill>
                  <a:schemeClr val="tx1"/>
                </a:solidFill>
                <a:effectLst/>
                <a:latin typeface="+mn-lt"/>
                <a:ea typeface="+mn-ea"/>
                <a:cs typeface="+mn-cs"/>
              </a:rPr>
              <a:t> koji se koristi se za područja unutar kolegija, tipičnih za module.</a:t>
            </a:r>
          </a:p>
          <a:p>
            <a:endParaRPr lang="hr-HR" sz="1200" kern="1200" smtClean="0">
              <a:solidFill>
                <a:schemeClr val="tx1"/>
              </a:solidFill>
              <a:effectLst/>
              <a:latin typeface="+mn-lt"/>
              <a:ea typeface="+mn-ea"/>
              <a:cs typeface="+mn-cs"/>
            </a:endParaRPr>
          </a:p>
          <a:p>
            <a:r>
              <a:rPr lang="hr-HR" sz="1200" kern="1200" smtClean="0">
                <a:solidFill>
                  <a:schemeClr val="tx1"/>
                </a:solidFill>
                <a:effectLst/>
                <a:latin typeface="+mn-lt"/>
                <a:ea typeface="+mn-ea"/>
                <a:cs typeface="+mn-cs"/>
              </a:rPr>
              <a:t>Izlaz započinje kada skripta poziva: </a:t>
            </a:r>
            <a:r>
              <a:rPr lang="hr-HR" sz="1200" i="1" kern="1200" smtClean="0">
                <a:solidFill>
                  <a:schemeClr val="tx1"/>
                </a:solidFill>
                <a:effectLst/>
                <a:latin typeface="+mn-lt"/>
                <a:ea typeface="+mn-ea"/>
                <a:cs typeface="+mn-cs"/>
              </a:rPr>
              <a:t>echo $OUTPUT-&gt;header(); </a:t>
            </a:r>
            <a:r>
              <a:rPr lang="hr-HR" sz="1200" kern="1200" smtClean="0">
                <a:solidFill>
                  <a:schemeClr val="tx1"/>
                </a:solidFill>
                <a:effectLst/>
                <a:latin typeface="+mn-lt"/>
                <a:ea typeface="+mn-ea"/>
                <a:cs typeface="+mn-cs"/>
              </a:rPr>
              <a:t>i </a:t>
            </a:r>
            <a:r>
              <a:rPr lang="hr-HR" sz="1200" i="1" kern="1200" smtClean="0">
                <a:solidFill>
                  <a:schemeClr val="tx1"/>
                </a:solidFill>
                <a:effectLst/>
                <a:latin typeface="+mn-lt"/>
                <a:ea typeface="+mn-ea"/>
                <a:cs typeface="+mn-cs"/>
              </a:rPr>
              <a:t>echo $OUTPUT-&gt;heading($strname);</a:t>
            </a:r>
          </a:p>
          <a:p>
            <a:endParaRPr lang="hr-HR" sz="1200" kern="1200" smtClean="0">
              <a:solidFill>
                <a:schemeClr val="tx1"/>
              </a:solidFill>
              <a:effectLst/>
              <a:latin typeface="+mn-lt"/>
              <a:ea typeface="+mn-ea"/>
              <a:cs typeface="+mn-cs"/>
            </a:endParaRPr>
          </a:p>
          <a:p>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6</a:t>
            </a:fld>
            <a:endParaRPr lang="hr-HR"/>
          </a:p>
        </p:txBody>
      </p:sp>
    </p:spTree>
    <p:extLst>
      <p:ext uri="{BB962C8B-B14F-4D97-AF65-F5344CB8AC3E}">
        <p14:creationId xmlns:p14="http://schemas.microsoft.com/office/powerpoint/2010/main" val="690769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Zatim slijede funkcije koje su potrebne za rad modula.</a:t>
            </a:r>
          </a:p>
          <a:p>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7</a:t>
            </a:fld>
            <a:endParaRPr lang="hr-HR"/>
          </a:p>
        </p:txBody>
      </p:sp>
    </p:spTree>
    <p:extLst>
      <p:ext uri="{BB962C8B-B14F-4D97-AF65-F5344CB8AC3E}">
        <p14:creationId xmlns:p14="http://schemas.microsoft.com/office/powerpoint/2010/main" val="2071847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U njoj se nalaze sve funkcije potrebne za rad bilo kojeg modula. Početni dio funkcije vraća informacije o tome podržava li modul značajku. Nakon početnog</a:t>
            </a:r>
            <a:r>
              <a:rPr lang="hr-HR" sz="1200" kern="1200" baseline="0" smtClean="0">
                <a:solidFill>
                  <a:schemeClr val="tx1"/>
                </a:solidFill>
                <a:effectLst/>
                <a:latin typeface="+mn-lt"/>
                <a:ea typeface="+mn-ea"/>
                <a:cs typeface="+mn-cs"/>
              </a:rPr>
              <a:t> dijela unose se sve druge funkcije koje mogu obavljati različite zadaće kao što su: brisanje primjera modula iz baze, pronalazak i ispisivanje nedavne aktivnosti, pretraživanje radnji koje trebaju biti obavljene, itd. Ostale primjere pogledajte u dokumentu.</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8</a:t>
            </a:fld>
            <a:endParaRPr lang="hr-HR"/>
          </a:p>
        </p:txBody>
      </p:sp>
    </p:spTree>
    <p:extLst>
      <p:ext uri="{BB962C8B-B14F-4D97-AF65-F5344CB8AC3E}">
        <p14:creationId xmlns:p14="http://schemas.microsoft.com/office/powerpoint/2010/main" val="497150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Locallib.php datoteka za sada sadrži samo početku oznaku za php dokument i jednu liniju koda. Prilikom razvoja svog modula kod dodajete sami po želji, a u pravilu ova datoteka sadrži sve specifične funkcije koje su potrebne za provedbu modula.</a:t>
            </a:r>
          </a:p>
          <a:p>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9</a:t>
            </a:fld>
            <a:endParaRPr lang="hr-HR"/>
          </a:p>
        </p:txBody>
      </p:sp>
    </p:spTree>
    <p:extLst>
      <p:ext uri="{BB962C8B-B14F-4D97-AF65-F5344CB8AC3E}">
        <p14:creationId xmlns:p14="http://schemas.microsoft.com/office/powerpoint/2010/main" val="2650219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Slika prikazuje</a:t>
            </a:r>
            <a:r>
              <a:rPr lang="hr-HR" sz="1200" kern="1200" baseline="0" smtClean="0">
                <a:solidFill>
                  <a:schemeClr val="tx1"/>
                </a:solidFill>
                <a:effectLst/>
                <a:latin typeface="+mn-lt"/>
                <a:ea typeface="+mn-ea"/>
                <a:cs typeface="+mn-cs"/>
              </a:rPr>
              <a:t> </a:t>
            </a:r>
            <a:r>
              <a:rPr lang="hr-HR" sz="1200" kern="1200" smtClean="0">
                <a:solidFill>
                  <a:schemeClr val="tx1"/>
                </a:solidFill>
                <a:effectLst/>
                <a:latin typeface="+mn-lt"/>
                <a:ea typeface="+mn-ea"/>
                <a:cs typeface="+mn-cs"/>
              </a:rPr>
              <a:t>početni kod datoteke mod_form.php koji nam je već poznat iz prijašnjih datoteka. U</a:t>
            </a:r>
            <a:r>
              <a:rPr lang="hr-HR" sz="1200" kern="1200" baseline="0" smtClean="0">
                <a:solidFill>
                  <a:schemeClr val="tx1"/>
                </a:solidFill>
                <a:effectLst/>
                <a:latin typeface="+mn-lt"/>
                <a:ea typeface="+mn-ea"/>
                <a:cs typeface="+mn-cs"/>
              </a:rPr>
              <a:t> ovoj datoteci unose se kodovi kojima se definira forma elemenata, grupiraju postavke, itd. </a:t>
            </a:r>
            <a:endParaRPr lang="hr-HR" sz="1200" kern="1200" smtClean="0">
              <a:solidFill>
                <a:schemeClr val="tx1"/>
              </a:solidFill>
              <a:effectLst/>
              <a:latin typeface="+mn-lt"/>
              <a:ea typeface="+mn-ea"/>
              <a:cs typeface="+mn-cs"/>
            </a:endParaRPr>
          </a:p>
          <a:p>
            <a:endParaRPr lang="hr-HR"/>
          </a:p>
        </p:txBody>
      </p:sp>
      <p:sp>
        <p:nvSpPr>
          <p:cNvPr id="4" name="Slide Number Placeholder 3"/>
          <p:cNvSpPr>
            <a:spLocks noGrp="1"/>
          </p:cNvSpPr>
          <p:nvPr>
            <p:ph type="sldNum" sz="quarter" idx="10"/>
          </p:nvPr>
        </p:nvSpPr>
        <p:spPr/>
        <p:txBody>
          <a:bodyPr/>
          <a:lstStyle/>
          <a:p>
            <a:fld id="{8260BD9B-FF69-4D74-8C26-BA526AA11996}" type="slidenum">
              <a:rPr lang="hr-HR" smtClean="0"/>
              <a:t>10</a:t>
            </a:fld>
            <a:endParaRPr lang="hr-HR"/>
          </a:p>
        </p:txBody>
      </p:sp>
    </p:spTree>
    <p:extLst>
      <p:ext uri="{BB962C8B-B14F-4D97-AF65-F5344CB8AC3E}">
        <p14:creationId xmlns:p14="http://schemas.microsoft.com/office/powerpoint/2010/main" val="386630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3232230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56348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477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775082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5951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522931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4143576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382967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31302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61992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77D702-17F8-4BDF-B32D-5ABBB2A553FC}" type="datetimeFigureOut">
              <a:rPr lang="en-GB" smtClean="0"/>
              <a:t>12/08/2016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340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77D702-17F8-4BDF-B32D-5ABBB2A553FC}" type="datetimeFigureOut">
              <a:rPr lang="en-GB" smtClean="0"/>
              <a:t>12/08/2016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24578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77D702-17F8-4BDF-B32D-5ABBB2A553FC}" type="datetimeFigureOut">
              <a:rPr lang="en-GB" smtClean="0"/>
              <a:t>12/08/2016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71536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7D702-17F8-4BDF-B32D-5ABBB2A553FC}" type="datetimeFigureOut">
              <a:rPr lang="en-GB" smtClean="0"/>
              <a:t>12/08/2016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05779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77D702-17F8-4BDF-B32D-5ABBB2A553FC}" type="datetimeFigureOut">
              <a:rPr lang="en-GB" smtClean="0"/>
              <a:t>12/08/2016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52530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77D702-17F8-4BDF-B32D-5ABBB2A553FC}" type="datetimeFigureOut">
              <a:rPr lang="en-GB" smtClean="0"/>
              <a:t>12/08/2016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85014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77D702-17F8-4BDF-B32D-5ABBB2A553FC}" type="datetimeFigureOut">
              <a:rPr lang="en-GB" smtClean="0"/>
              <a:t>12/08/2016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DBF13E1-B7B1-4D8D-96FB-0076A4865071}" type="slidenum">
              <a:rPr lang="en-GB" smtClean="0"/>
              <a:t>‹#›</a:t>
            </a:fld>
            <a:endParaRPr lang="en-GB"/>
          </a:p>
        </p:txBody>
      </p:sp>
    </p:spTree>
    <p:extLst>
      <p:ext uri="{BB962C8B-B14F-4D97-AF65-F5344CB8AC3E}">
        <p14:creationId xmlns:p14="http://schemas.microsoft.com/office/powerpoint/2010/main" val="218207994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t="-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z="3600" smtClean="0"/>
              <a:t>Razvoj modula za LMS</a:t>
            </a:r>
            <a:endParaRPr lang="en-GB" sz="3600" dirty="0"/>
          </a:p>
        </p:txBody>
      </p:sp>
      <p:sp>
        <p:nvSpPr>
          <p:cNvPr id="3" name="Subtitle 2"/>
          <p:cNvSpPr>
            <a:spLocks noGrp="1"/>
          </p:cNvSpPr>
          <p:nvPr>
            <p:ph type="subTitle" idx="1"/>
          </p:nvPr>
        </p:nvSpPr>
        <p:spPr/>
        <p:txBody>
          <a:bodyPr>
            <a:noAutofit/>
          </a:bodyPr>
          <a:lstStyle/>
          <a:p>
            <a:pPr algn="r"/>
            <a:endParaRPr lang="en-GB" dirty="0">
              <a:solidFill>
                <a:schemeClr val="tx1"/>
              </a:solidFill>
            </a:endParaRPr>
          </a:p>
        </p:txBody>
      </p:sp>
    </p:spTree>
    <p:extLst>
      <p:ext uri="{BB962C8B-B14F-4D97-AF65-F5344CB8AC3E}">
        <p14:creationId xmlns:p14="http://schemas.microsoft.com/office/powerpoint/2010/main" val="222281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smtClean="0"/>
              <a:t>mod_form.php</a:t>
            </a:r>
            <a:endParaRPr lang="en-GB" i="1"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Picture 5"/>
          <p:cNvPicPr/>
          <p:nvPr/>
        </p:nvPicPr>
        <p:blipFill>
          <a:blip r:embed="rId5">
            <a:extLst>
              <a:ext uri="{28A0092B-C50C-407E-A947-70E740481C1C}">
                <a14:useLocalDpi xmlns:a14="http://schemas.microsoft.com/office/drawing/2010/main" val="0"/>
              </a:ext>
            </a:extLst>
          </a:blip>
          <a:stretch>
            <a:fillRect/>
          </a:stretch>
        </p:blipFill>
        <p:spPr>
          <a:xfrm>
            <a:off x="2297640" y="1880045"/>
            <a:ext cx="6172744" cy="1314224"/>
          </a:xfrm>
          <a:prstGeom prst="rect">
            <a:avLst/>
          </a:prstGeom>
        </p:spPr>
      </p:pic>
      <p:sp>
        <p:nvSpPr>
          <p:cNvPr id="7" name="TextBox 6"/>
          <p:cNvSpPr txBox="1"/>
          <p:nvPr/>
        </p:nvSpPr>
        <p:spPr>
          <a:xfrm>
            <a:off x="2400108" y="3543603"/>
            <a:ext cx="5151120" cy="307777"/>
          </a:xfrm>
          <a:prstGeom prst="rect">
            <a:avLst/>
          </a:prstGeom>
          <a:noFill/>
        </p:spPr>
        <p:txBody>
          <a:bodyPr wrap="square" rtlCol="0">
            <a:spAutoFit/>
          </a:bodyPr>
          <a:lstStyle/>
          <a:p>
            <a:pPr algn="ctr"/>
            <a:r>
              <a:rPr lang="hr-HR" sz="1400" smtClean="0">
                <a:solidFill>
                  <a:schemeClr val="accent2">
                    <a:lumMod val="75000"/>
                  </a:schemeClr>
                </a:solidFill>
              </a:rPr>
              <a:t>Početni dio </a:t>
            </a:r>
            <a:r>
              <a:rPr lang="hr-HR" sz="1400" i="1" smtClean="0">
                <a:solidFill>
                  <a:schemeClr val="accent2">
                    <a:lumMod val="75000"/>
                  </a:schemeClr>
                </a:solidFill>
              </a:rPr>
              <a:t>mod_form.php</a:t>
            </a:r>
            <a:endParaRPr lang="hr-HR" sz="1400" i="1">
              <a:solidFill>
                <a:schemeClr val="accent2">
                  <a:lumMod val="75000"/>
                </a:schemeClr>
              </a:solidFill>
            </a:endParaRPr>
          </a:p>
        </p:txBody>
      </p:sp>
    </p:spTree>
    <p:extLst>
      <p:ext uri="{BB962C8B-B14F-4D97-AF65-F5344CB8AC3E}">
        <p14:creationId xmlns:p14="http://schemas.microsoft.com/office/powerpoint/2010/main" val="2575103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smtClean="0"/>
              <a:t>version.php</a:t>
            </a:r>
            <a:endParaRPr lang="en-GB" i="1"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Content Placeholder 5"/>
          <p:cNvPicPr>
            <a:picLocks noGrp="1"/>
          </p:cNvPicPr>
          <p:nvPr>
            <p:ph idx="1"/>
          </p:nvPr>
        </p:nvPicPr>
        <p:blipFill>
          <a:blip r:embed="rId5">
            <a:extLst>
              <a:ext uri="{28A0092B-C50C-407E-A947-70E740481C1C}">
                <a14:useLocalDpi xmlns:a14="http://schemas.microsoft.com/office/drawing/2010/main" val="0"/>
              </a:ext>
            </a:extLst>
          </a:blip>
          <a:stretch>
            <a:fillRect/>
          </a:stretch>
        </p:blipFill>
        <p:spPr>
          <a:xfrm>
            <a:off x="3035198" y="2067800"/>
            <a:ext cx="4603116" cy="2430304"/>
          </a:xfrm>
          <a:prstGeom prst="rect">
            <a:avLst/>
          </a:prstGeom>
        </p:spPr>
      </p:pic>
      <p:sp>
        <p:nvSpPr>
          <p:cNvPr id="7" name="TextBox 6"/>
          <p:cNvSpPr txBox="1"/>
          <p:nvPr/>
        </p:nvSpPr>
        <p:spPr>
          <a:xfrm>
            <a:off x="2487194" y="4640621"/>
            <a:ext cx="5151120" cy="307777"/>
          </a:xfrm>
          <a:prstGeom prst="rect">
            <a:avLst/>
          </a:prstGeom>
          <a:noFill/>
        </p:spPr>
        <p:txBody>
          <a:bodyPr wrap="square" rtlCol="0">
            <a:spAutoFit/>
          </a:bodyPr>
          <a:lstStyle/>
          <a:p>
            <a:pPr algn="ctr"/>
            <a:r>
              <a:rPr lang="hr-HR" sz="1400" smtClean="0">
                <a:solidFill>
                  <a:schemeClr val="accent2">
                    <a:lumMod val="75000"/>
                  </a:schemeClr>
                </a:solidFill>
              </a:rPr>
              <a:t>Prikaz koda datoteke version</a:t>
            </a:r>
            <a:r>
              <a:rPr lang="hr-HR" sz="1400" i="1" smtClean="0">
                <a:solidFill>
                  <a:schemeClr val="accent2">
                    <a:lumMod val="75000"/>
                  </a:schemeClr>
                </a:solidFill>
              </a:rPr>
              <a:t>.php</a:t>
            </a:r>
            <a:endParaRPr lang="hr-HR" sz="1400" i="1">
              <a:solidFill>
                <a:schemeClr val="accent2">
                  <a:lumMod val="75000"/>
                </a:schemeClr>
              </a:solidFill>
            </a:endParaRPr>
          </a:p>
        </p:txBody>
      </p:sp>
    </p:spTree>
    <p:extLst>
      <p:ext uri="{BB962C8B-B14F-4D97-AF65-F5344CB8AC3E}">
        <p14:creationId xmlns:p14="http://schemas.microsoft.com/office/powerpoint/2010/main" val="2427553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smtClean="0"/>
              <a:t>view.php</a:t>
            </a:r>
            <a:endParaRPr lang="en-GB" i="1" dirty="0"/>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677334" y="1661400"/>
            <a:ext cx="8596668" cy="1430143"/>
          </a:xfrm>
          <a:prstGeom prst="rect">
            <a:avLst/>
          </a:prstGeom>
        </p:spPr>
      </p:pic>
      <p:sp>
        <p:nvSpPr>
          <p:cNvPr id="8" name="TextBox 7"/>
          <p:cNvSpPr txBox="1"/>
          <p:nvPr/>
        </p:nvSpPr>
        <p:spPr>
          <a:xfrm>
            <a:off x="2400108" y="3319821"/>
            <a:ext cx="5151120" cy="307777"/>
          </a:xfrm>
          <a:prstGeom prst="rect">
            <a:avLst/>
          </a:prstGeom>
          <a:noFill/>
        </p:spPr>
        <p:txBody>
          <a:bodyPr wrap="square" rtlCol="0">
            <a:spAutoFit/>
          </a:bodyPr>
          <a:lstStyle/>
          <a:p>
            <a:pPr algn="ctr"/>
            <a:r>
              <a:rPr lang="hr-HR" sz="1400" smtClean="0">
                <a:solidFill>
                  <a:schemeClr val="accent2">
                    <a:lumMod val="75000"/>
                  </a:schemeClr>
                </a:solidFill>
              </a:rPr>
              <a:t>Početni kod </a:t>
            </a:r>
            <a:r>
              <a:rPr lang="hr-HR" sz="1400" i="1" smtClean="0">
                <a:solidFill>
                  <a:schemeClr val="accent2">
                    <a:lumMod val="75000"/>
                  </a:schemeClr>
                </a:solidFill>
              </a:rPr>
              <a:t>view.php </a:t>
            </a:r>
            <a:r>
              <a:rPr lang="hr-HR" sz="1400" smtClean="0">
                <a:solidFill>
                  <a:schemeClr val="accent2">
                    <a:lumMod val="75000"/>
                  </a:schemeClr>
                </a:solidFill>
              </a:rPr>
              <a:t>datoteke</a:t>
            </a:r>
            <a:endParaRPr lang="hr-HR" sz="1400" i="1">
              <a:solidFill>
                <a:schemeClr val="accent2">
                  <a:lumMod val="75000"/>
                </a:schemeClr>
              </a:solidFill>
            </a:endParaRPr>
          </a:p>
        </p:txBody>
      </p:sp>
      <p:pic>
        <p:nvPicPr>
          <p:cNvPr id="9" name="Picture 8"/>
          <p:cNvPicPr/>
          <p:nvPr/>
        </p:nvPicPr>
        <p:blipFill>
          <a:blip r:embed="rId5">
            <a:extLst>
              <a:ext uri="{28A0092B-C50C-407E-A947-70E740481C1C}">
                <a14:useLocalDpi xmlns:a14="http://schemas.microsoft.com/office/drawing/2010/main" val="0"/>
              </a:ext>
            </a:extLst>
          </a:blip>
          <a:stretch>
            <a:fillRect/>
          </a:stretch>
        </p:blipFill>
        <p:spPr>
          <a:xfrm>
            <a:off x="677333" y="1513113"/>
            <a:ext cx="8248953" cy="3098106"/>
          </a:xfrm>
          <a:prstGeom prst="rect">
            <a:avLst/>
          </a:prstGeom>
        </p:spPr>
      </p:pic>
      <p:sp>
        <p:nvSpPr>
          <p:cNvPr id="10" name="TextBox 9"/>
          <p:cNvSpPr txBox="1"/>
          <p:nvPr/>
        </p:nvSpPr>
        <p:spPr>
          <a:xfrm>
            <a:off x="2487194" y="4640621"/>
            <a:ext cx="5151120" cy="307777"/>
          </a:xfrm>
          <a:prstGeom prst="rect">
            <a:avLst/>
          </a:prstGeom>
          <a:noFill/>
        </p:spPr>
        <p:txBody>
          <a:bodyPr wrap="square" rtlCol="0">
            <a:spAutoFit/>
          </a:bodyPr>
          <a:lstStyle/>
          <a:p>
            <a:pPr algn="ctr"/>
            <a:r>
              <a:rPr lang="hr-HR" sz="1400" smtClean="0">
                <a:solidFill>
                  <a:schemeClr val="accent2">
                    <a:lumMod val="75000"/>
                  </a:schemeClr>
                </a:solidFill>
              </a:rPr>
              <a:t>Prikaz koda funkcije i događaja</a:t>
            </a:r>
            <a:endParaRPr lang="hr-HR" sz="1400" i="1">
              <a:solidFill>
                <a:schemeClr val="accent2">
                  <a:lumMod val="75000"/>
                </a:schemeClr>
              </a:solidFill>
            </a:endParaRPr>
          </a:p>
        </p:txBody>
      </p:sp>
    </p:spTree>
    <p:extLst>
      <p:ext uri="{BB962C8B-B14F-4D97-AF65-F5344CB8AC3E}">
        <p14:creationId xmlns:p14="http://schemas.microsoft.com/office/powerpoint/2010/main" val="198763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a:t>view.php</a:t>
            </a:r>
            <a:endParaRPr lang="en-GB" i="1" dirty="0"/>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1511592" y="1355691"/>
            <a:ext cx="6928152" cy="952080"/>
          </a:xfrm>
          <a:prstGeom prst="rect">
            <a:avLst/>
          </a:prstGeom>
        </p:spPr>
      </p:pic>
      <p:sp>
        <p:nvSpPr>
          <p:cNvPr id="8" name="TextBox 7"/>
          <p:cNvSpPr txBox="1"/>
          <p:nvPr/>
        </p:nvSpPr>
        <p:spPr>
          <a:xfrm>
            <a:off x="2400108" y="2368714"/>
            <a:ext cx="5151120" cy="307777"/>
          </a:xfrm>
          <a:prstGeom prst="rect">
            <a:avLst/>
          </a:prstGeom>
          <a:noFill/>
        </p:spPr>
        <p:txBody>
          <a:bodyPr wrap="square" rtlCol="0">
            <a:spAutoFit/>
          </a:bodyPr>
          <a:lstStyle/>
          <a:p>
            <a:pPr algn="ctr"/>
            <a:r>
              <a:rPr lang="hr-HR" sz="1400" smtClean="0">
                <a:solidFill>
                  <a:schemeClr val="accent2">
                    <a:lumMod val="75000"/>
                  </a:schemeClr>
                </a:solidFill>
              </a:rPr>
              <a:t>Prikaz zaglavlja stranice</a:t>
            </a:r>
            <a:endParaRPr lang="hr-HR" sz="1400" i="1">
              <a:solidFill>
                <a:schemeClr val="accent2">
                  <a:lumMod val="75000"/>
                </a:schemeClr>
              </a:solidFill>
            </a:endParaRPr>
          </a:p>
        </p:txBody>
      </p:sp>
      <p:pic>
        <p:nvPicPr>
          <p:cNvPr id="9" name="Picture 8"/>
          <p:cNvPicPr/>
          <p:nvPr/>
        </p:nvPicPr>
        <p:blipFill>
          <a:blip r:embed="rId5">
            <a:extLst>
              <a:ext uri="{28A0092B-C50C-407E-A947-70E740481C1C}">
                <a14:useLocalDpi xmlns:a14="http://schemas.microsoft.com/office/drawing/2010/main" val="0"/>
              </a:ext>
            </a:extLst>
          </a:blip>
          <a:stretch>
            <a:fillRect/>
          </a:stretch>
        </p:blipFill>
        <p:spPr>
          <a:xfrm>
            <a:off x="1418523" y="3322862"/>
            <a:ext cx="7855479" cy="1699081"/>
          </a:xfrm>
          <a:prstGeom prst="rect">
            <a:avLst/>
          </a:prstGeom>
        </p:spPr>
      </p:pic>
      <p:sp>
        <p:nvSpPr>
          <p:cNvPr id="10" name="TextBox 9"/>
          <p:cNvSpPr txBox="1"/>
          <p:nvPr/>
        </p:nvSpPr>
        <p:spPr>
          <a:xfrm>
            <a:off x="2235528" y="4934857"/>
            <a:ext cx="5151120" cy="307777"/>
          </a:xfrm>
          <a:prstGeom prst="rect">
            <a:avLst/>
          </a:prstGeom>
          <a:noFill/>
        </p:spPr>
        <p:txBody>
          <a:bodyPr wrap="square" rtlCol="0">
            <a:spAutoFit/>
          </a:bodyPr>
          <a:lstStyle/>
          <a:p>
            <a:pPr algn="ctr"/>
            <a:r>
              <a:rPr lang="hr-HR" sz="1400" smtClean="0">
                <a:solidFill>
                  <a:schemeClr val="accent2">
                    <a:lumMod val="75000"/>
                  </a:schemeClr>
                </a:solidFill>
              </a:rPr>
              <a:t>Kraj dokumenta </a:t>
            </a:r>
            <a:r>
              <a:rPr lang="hr-HR" sz="1400" i="1" smtClean="0">
                <a:solidFill>
                  <a:schemeClr val="accent2">
                    <a:lumMod val="75000"/>
                  </a:schemeClr>
                </a:solidFill>
              </a:rPr>
              <a:t>view.php</a:t>
            </a:r>
            <a:endParaRPr lang="hr-HR" sz="1400" i="1">
              <a:solidFill>
                <a:schemeClr val="accent2">
                  <a:lumMod val="75000"/>
                </a:schemeClr>
              </a:solidFill>
            </a:endParaRPr>
          </a:p>
        </p:txBody>
      </p:sp>
    </p:spTree>
    <p:extLst>
      <p:ext uri="{BB962C8B-B14F-4D97-AF65-F5344CB8AC3E}">
        <p14:creationId xmlns:p14="http://schemas.microsoft.com/office/powerpoint/2010/main" val="3072363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smtClean="0"/>
              <a:t>grade.php</a:t>
            </a:r>
            <a:endParaRPr lang="en-GB" i="1"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7" name="Content Placeholder 6"/>
          <p:cNvPicPr>
            <a:picLocks noGrp="1"/>
          </p:cNvPicPr>
          <p:nvPr>
            <p:ph idx="1"/>
          </p:nvPr>
        </p:nvPicPr>
        <p:blipFill>
          <a:blip r:embed="rId5">
            <a:extLst>
              <a:ext uri="{28A0092B-C50C-407E-A947-70E740481C1C}">
                <a14:useLocalDpi xmlns:a14="http://schemas.microsoft.com/office/drawing/2010/main" val="0"/>
              </a:ext>
            </a:extLst>
          </a:blip>
          <a:stretch>
            <a:fillRect/>
          </a:stretch>
        </p:blipFill>
        <p:spPr>
          <a:xfrm>
            <a:off x="2103479" y="1661400"/>
            <a:ext cx="6343835" cy="1880086"/>
          </a:xfrm>
          <a:prstGeom prst="rect">
            <a:avLst/>
          </a:prstGeom>
        </p:spPr>
      </p:pic>
      <p:sp>
        <p:nvSpPr>
          <p:cNvPr id="8" name="TextBox 7"/>
          <p:cNvSpPr txBox="1"/>
          <p:nvPr/>
        </p:nvSpPr>
        <p:spPr>
          <a:xfrm>
            <a:off x="2400108" y="4007387"/>
            <a:ext cx="5151120" cy="307777"/>
          </a:xfrm>
          <a:prstGeom prst="rect">
            <a:avLst/>
          </a:prstGeom>
          <a:noFill/>
        </p:spPr>
        <p:txBody>
          <a:bodyPr wrap="square" rtlCol="0">
            <a:spAutoFit/>
          </a:bodyPr>
          <a:lstStyle/>
          <a:p>
            <a:pPr algn="ctr"/>
            <a:r>
              <a:rPr lang="hr-HR" sz="1400" smtClean="0">
                <a:solidFill>
                  <a:schemeClr val="accent2">
                    <a:lumMod val="75000"/>
                  </a:schemeClr>
                </a:solidFill>
              </a:rPr>
              <a:t>Prikaz koda datoteke </a:t>
            </a:r>
            <a:r>
              <a:rPr lang="hr-HR" sz="1400" i="1" smtClean="0">
                <a:solidFill>
                  <a:schemeClr val="accent2">
                    <a:lumMod val="75000"/>
                  </a:schemeClr>
                </a:solidFill>
              </a:rPr>
              <a:t>grade.php</a:t>
            </a:r>
            <a:endParaRPr lang="hr-HR" sz="1400" i="1">
              <a:solidFill>
                <a:schemeClr val="accent2">
                  <a:lumMod val="75000"/>
                </a:schemeClr>
              </a:solidFill>
            </a:endParaRPr>
          </a:p>
        </p:txBody>
      </p:sp>
    </p:spTree>
    <p:extLst>
      <p:ext uri="{BB962C8B-B14F-4D97-AF65-F5344CB8AC3E}">
        <p14:creationId xmlns:p14="http://schemas.microsoft.com/office/powerpoint/2010/main" val="1831619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hr-HR" smtClean="0"/>
              <a:t>Hvala na pažnji!</a:t>
            </a:r>
            <a:endParaRPr lang="hr-HR"/>
          </a:p>
        </p:txBody>
      </p:sp>
      <p:sp>
        <p:nvSpPr>
          <p:cNvPr id="7" name="Subtitle 6"/>
          <p:cNvSpPr>
            <a:spLocks noGrp="1"/>
          </p:cNvSpPr>
          <p:nvPr>
            <p:ph type="subTitle" idx="1"/>
          </p:nvPr>
        </p:nvSpPr>
        <p:spPr/>
        <p:txBody>
          <a:bodyPr/>
          <a:lstStyle/>
          <a:p>
            <a:endParaRPr lang="hr-HR"/>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Tree>
    <p:extLst>
      <p:ext uri="{BB962C8B-B14F-4D97-AF65-F5344CB8AC3E}">
        <p14:creationId xmlns:p14="http://schemas.microsoft.com/office/powerpoint/2010/main" val="4052247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Uvod</a:t>
            </a:r>
            <a:endParaRPr lang="en-GB" dirty="0"/>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normAutofit/>
          </a:bodyPr>
          <a:lstStyle/>
          <a:p>
            <a:r>
              <a:rPr lang="hr-HR" sz="2000" smtClean="0"/>
              <a:t>LMS – Learning Management System</a:t>
            </a:r>
          </a:p>
          <a:p>
            <a:endParaRPr lang="hr-HR" sz="2000"/>
          </a:p>
          <a:p>
            <a:r>
              <a:rPr lang="hr-HR" sz="2000" smtClean="0"/>
              <a:t>namjenjen izradi digitalnih obrazovnih sadržaja</a:t>
            </a:r>
          </a:p>
          <a:p>
            <a:endParaRPr lang="hr-HR" sz="2000"/>
          </a:p>
          <a:p>
            <a:r>
              <a:rPr lang="hr-HR" sz="2000" smtClean="0"/>
              <a:t>LMS sustavi: Moodle, WebCT, Clarolineu...</a:t>
            </a:r>
          </a:p>
          <a:p>
            <a:endParaRPr lang="hr-HR" sz="2000"/>
          </a:p>
          <a:p>
            <a:r>
              <a:rPr lang="hr-HR" sz="2000" smtClean="0"/>
              <a:t>Moodle – LMS napisan u PHP-u</a:t>
            </a:r>
          </a:p>
          <a:p>
            <a:pPr lvl="1"/>
            <a:r>
              <a:rPr lang="hr-HR" sz="1800" smtClean="0"/>
              <a:t>prednost: </a:t>
            </a:r>
            <a:r>
              <a:rPr lang="hr-HR" sz="1800" i="1" smtClean="0"/>
              <a:t>Open Source </a:t>
            </a:r>
            <a:r>
              <a:rPr lang="hr-HR" sz="1800" smtClean="0"/>
              <a:t>(besplatan)</a:t>
            </a:r>
            <a:endParaRPr lang="en-GB" sz="1800"/>
          </a:p>
        </p:txBody>
      </p:sp>
    </p:spTree>
    <p:extLst>
      <p:ext uri="{BB962C8B-B14F-4D97-AF65-F5344CB8AC3E}">
        <p14:creationId xmlns:p14="http://schemas.microsoft.com/office/powerpoint/2010/main" val="4059669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Razvoj modula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7" name="Picture 6"/>
          <p:cNvPicPr/>
          <p:nvPr/>
        </p:nvPicPr>
        <p:blipFill rotWithShape="1">
          <a:blip r:embed="rId5">
            <a:extLst>
              <a:ext uri="{28A0092B-C50C-407E-A947-70E740481C1C}">
                <a14:useLocalDpi xmlns:a14="http://schemas.microsoft.com/office/drawing/2010/main" val="0"/>
              </a:ext>
            </a:extLst>
          </a:blip>
          <a:srcRect r="27414"/>
          <a:stretch/>
        </p:blipFill>
        <p:spPr bwMode="auto">
          <a:xfrm>
            <a:off x="2303916" y="2692082"/>
            <a:ext cx="5794375" cy="254635"/>
          </a:xfrm>
          <a:prstGeom prst="rect">
            <a:avLst/>
          </a:prstGeom>
          <a:ln>
            <a:solidFill>
              <a:schemeClr val="tx1">
                <a:lumMod val="50000"/>
                <a:lumOff val="50000"/>
              </a:schemeClr>
            </a:solidFill>
          </a:ln>
          <a:extLst>
            <a:ext uri="{53640926-AAD7-44D8-BBD7-CCE9431645EC}">
              <a14:shadowObscured xmlns:a14="http://schemas.microsoft.com/office/drawing/2010/main"/>
            </a:ext>
          </a:extLst>
        </p:spPr>
      </p:pic>
      <p:sp>
        <p:nvSpPr>
          <p:cNvPr id="8" name="TextBox 7"/>
          <p:cNvSpPr txBox="1"/>
          <p:nvPr/>
        </p:nvSpPr>
        <p:spPr>
          <a:xfrm>
            <a:off x="2682240" y="3459480"/>
            <a:ext cx="5151120" cy="307777"/>
          </a:xfrm>
          <a:prstGeom prst="rect">
            <a:avLst/>
          </a:prstGeom>
          <a:noFill/>
        </p:spPr>
        <p:txBody>
          <a:bodyPr wrap="square" rtlCol="0">
            <a:spAutoFit/>
          </a:bodyPr>
          <a:lstStyle/>
          <a:p>
            <a:pPr algn="ctr"/>
            <a:r>
              <a:rPr lang="hr-HR" sz="1400" smtClean="0">
                <a:solidFill>
                  <a:schemeClr val="accent2">
                    <a:lumMod val="75000"/>
                  </a:schemeClr>
                </a:solidFill>
              </a:rPr>
              <a:t>Putanja do direktorija novog modula - </a:t>
            </a:r>
            <a:r>
              <a:rPr lang="hr-HR" sz="1400" i="1" smtClean="0">
                <a:solidFill>
                  <a:schemeClr val="accent2">
                    <a:lumMod val="75000"/>
                  </a:schemeClr>
                </a:solidFill>
              </a:rPr>
              <a:t>primjer</a:t>
            </a:r>
            <a:endParaRPr lang="hr-HR" sz="1400">
              <a:solidFill>
                <a:schemeClr val="accent2">
                  <a:lumMod val="75000"/>
                </a:schemeClr>
              </a:solidFill>
            </a:endParaRPr>
          </a:p>
        </p:txBody>
      </p:sp>
    </p:spTree>
    <p:extLst>
      <p:ext uri="{BB962C8B-B14F-4D97-AF65-F5344CB8AC3E}">
        <p14:creationId xmlns:p14="http://schemas.microsoft.com/office/powerpoint/2010/main" val="3976804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Razvoj modula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Picture 5"/>
          <p:cNvPicPr/>
          <p:nvPr/>
        </p:nvPicPr>
        <p:blipFill rotWithShape="1">
          <a:blip r:embed="rId5">
            <a:extLst>
              <a:ext uri="{28A0092B-C50C-407E-A947-70E740481C1C}">
                <a14:useLocalDpi xmlns:a14="http://schemas.microsoft.com/office/drawing/2010/main" val="0"/>
              </a:ext>
            </a:extLst>
          </a:blip>
          <a:srcRect l="21066" t="3534" r="51146" b="9858"/>
          <a:stretch/>
        </p:blipFill>
        <p:spPr bwMode="auto">
          <a:xfrm>
            <a:off x="3132580" y="1001000"/>
            <a:ext cx="3686175" cy="4809490"/>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2400107" y="5801686"/>
            <a:ext cx="5151120" cy="307777"/>
          </a:xfrm>
          <a:prstGeom prst="rect">
            <a:avLst/>
          </a:prstGeom>
          <a:noFill/>
        </p:spPr>
        <p:txBody>
          <a:bodyPr wrap="square" rtlCol="0">
            <a:spAutoFit/>
          </a:bodyPr>
          <a:lstStyle/>
          <a:p>
            <a:pPr algn="ctr"/>
            <a:r>
              <a:rPr lang="hr-HR" sz="1400" smtClean="0">
                <a:solidFill>
                  <a:schemeClr val="accent2">
                    <a:lumMod val="75000"/>
                  </a:schemeClr>
                </a:solidFill>
              </a:rPr>
              <a:t>Struktura mape novog modula </a:t>
            </a:r>
            <a:r>
              <a:rPr lang="hr-HR" sz="1400" i="1" smtClean="0">
                <a:solidFill>
                  <a:schemeClr val="accent2">
                    <a:lumMod val="75000"/>
                  </a:schemeClr>
                </a:solidFill>
              </a:rPr>
              <a:t>primjer</a:t>
            </a:r>
            <a:endParaRPr lang="hr-HR" sz="1400">
              <a:solidFill>
                <a:schemeClr val="accent2">
                  <a:lumMod val="75000"/>
                </a:schemeClr>
              </a:solidFill>
            </a:endParaRPr>
          </a:p>
        </p:txBody>
      </p:sp>
    </p:spTree>
    <p:extLst>
      <p:ext uri="{BB962C8B-B14F-4D97-AF65-F5344CB8AC3E}">
        <p14:creationId xmlns:p14="http://schemas.microsoft.com/office/powerpoint/2010/main" val="4071558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smtClean="0"/>
              <a:t>index.php</a:t>
            </a:r>
            <a:endParaRPr lang="en-GB" i="1"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Picture 5"/>
          <p:cNvPicPr/>
          <p:nvPr/>
        </p:nvPicPr>
        <p:blipFill>
          <a:blip r:embed="rId5">
            <a:extLst>
              <a:ext uri="{28A0092B-C50C-407E-A947-70E740481C1C}">
                <a14:useLocalDpi xmlns:a14="http://schemas.microsoft.com/office/drawing/2010/main" val="0"/>
              </a:ext>
            </a:extLst>
          </a:blip>
          <a:stretch>
            <a:fillRect/>
          </a:stretch>
        </p:blipFill>
        <p:spPr>
          <a:xfrm>
            <a:off x="677334" y="1661400"/>
            <a:ext cx="8596668" cy="2560080"/>
          </a:xfrm>
          <a:prstGeom prst="rect">
            <a:avLst/>
          </a:prstGeom>
        </p:spPr>
      </p:pic>
      <p:sp>
        <p:nvSpPr>
          <p:cNvPr id="7" name="TextBox 6"/>
          <p:cNvSpPr txBox="1"/>
          <p:nvPr/>
        </p:nvSpPr>
        <p:spPr>
          <a:xfrm>
            <a:off x="2400108" y="4823643"/>
            <a:ext cx="5151120" cy="307777"/>
          </a:xfrm>
          <a:prstGeom prst="rect">
            <a:avLst/>
          </a:prstGeom>
          <a:noFill/>
        </p:spPr>
        <p:txBody>
          <a:bodyPr wrap="square" rtlCol="0">
            <a:spAutoFit/>
          </a:bodyPr>
          <a:lstStyle/>
          <a:p>
            <a:pPr algn="ctr"/>
            <a:r>
              <a:rPr lang="hr-HR" sz="1400" i="1" smtClean="0">
                <a:solidFill>
                  <a:schemeClr val="accent2">
                    <a:lumMod val="75000"/>
                  </a:schemeClr>
                </a:solidFill>
              </a:rPr>
              <a:t>index.php </a:t>
            </a:r>
            <a:r>
              <a:rPr lang="hr-HR" sz="1400" smtClean="0">
                <a:solidFill>
                  <a:schemeClr val="accent2">
                    <a:lumMod val="75000"/>
                  </a:schemeClr>
                </a:solidFill>
              </a:rPr>
              <a:t>datoteka</a:t>
            </a:r>
            <a:endParaRPr lang="hr-HR" sz="1400" i="1">
              <a:solidFill>
                <a:schemeClr val="accent2">
                  <a:lumMod val="75000"/>
                </a:schemeClr>
              </a:solidFill>
            </a:endParaRPr>
          </a:p>
        </p:txBody>
      </p:sp>
      <p:sp>
        <p:nvSpPr>
          <p:cNvPr id="8" name="Rectangle 7"/>
          <p:cNvSpPr/>
          <p:nvPr/>
        </p:nvSpPr>
        <p:spPr>
          <a:xfrm>
            <a:off x="677334" y="1828800"/>
            <a:ext cx="7582746" cy="4267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Rectangle 8"/>
          <p:cNvSpPr/>
          <p:nvPr/>
        </p:nvSpPr>
        <p:spPr>
          <a:xfrm>
            <a:off x="677334" y="2390775"/>
            <a:ext cx="4580466" cy="276225"/>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a:p>
        </p:txBody>
      </p:sp>
      <p:sp>
        <p:nvSpPr>
          <p:cNvPr id="10" name="Rectangle 9"/>
          <p:cNvSpPr/>
          <p:nvPr/>
        </p:nvSpPr>
        <p:spPr>
          <a:xfrm>
            <a:off x="677335" y="2762250"/>
            <a:ext cx="8596668" cy="295275"/>
          </a:xfrm>
          <a:prstGeom prst="rect">
            <a:avLst/>
          </a:prstGeom>
          <a:no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hr-HR"/>
          </a:p>
        </p:txBody>
      </p:sp>
      <p:sp>
        <p:nvSpPr>
          <p:cNvPr id="11" name="Rectangle 10"/>
          <p:cNvSpPr/>
          <p:nvPr/>
        </p:nvSpPr>
        <p:spPr>
          <a:xfrm>
            <a:off x="677334" y="3228975"/>
            <a:ext cx="3551766" cy="20955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2" name="Rectangle 11"/>
          <p:cNvSpPr/>
          <p:nvPr/>
        </p:nvSpPr>
        <p:spPr>
          <a:xfrm>
            <a:off x="677334" y="3600450"/>
            <a:ext cx="6361641" cy="4095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3827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2" presetClass="exit" presetSubtype="8" fill="hold" grpId="1" nodeType="withEffect">
                                  <p:stCondLst>
                                    <p:cond delay="0"/>
                                  </p:stCondLst>
                                  <p:childTnLst>
                                    <p:anim calcmode="lin" valueType="num">
                                      <p:cBhvr additive="base">
                                        <p:cTn id="15" dur="500"/>
                                        <p:tgtEl>
                                          <p:spTgt spid="8"/>
                                        </p:tgtEl>
                                        <p:attrNameLst>
                                          <p:attrName>ppt_x</p:attrName>
                                        </p:attrNameLst>
                                      </p:cBhvr>
                                      <p:tavLst>
                                        <p:tav tm="0">
                                          <p:val>
                                            <p:strVal val="ppt_x"/>
                                          </p:val>
                                        </p:tav>
                                        <p:tav tm="100000">
                                          <p:val>
                                            <p:strVal val="0-ppt_w/2"/>
                                          </p:val>
                                        </p:tav>
                                      </p:tavLst>
                                    </p:anim>
                                    <p:anim calcmode="lin" valueType="num">
                                      <p:cBhvr additive="base">
                                        <p:cTn id="16" dur="500"/>
                                        <p:tgtEl>
                                          <p:spTgt spid="8"/>
                                        </p:tgtEl>
                                        <p:attrNameLst>
                                          <p:attrName>ppt_y</p:attrName>
                                        </p:attrNameLst>
                                      </p:cBhvr>
                                      <p:tavLst>
                                        <p:tav tm="0">
                                          <p:val>
                                            <p:strVal val="ppt_y"/>
                                          </p:val>
                                        </p:tav>
                                        <p:tav tm="100000">
                                          <p:val>
                                            <p:strVal val="ppt_y"/>
                                          </p:val>
                                        </p:tav>
                                      </p:tavLst>
                                    </p:anim>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16" presetClass="exit" presetSubtype="37" fill="hold" grpId="1" nodeType="withEffect">
                                  <p:stCondLst>
                                    <p:cond delay="0"/>
                                  </p:stCondLst>
                                  <p:childTnLst>
                                    <p:animEffect transition="out" filter="barn(outVertical)">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ox(in)">
                                      <p:cBhvr>
                                        <p:cTn id="30" dur="500"/>
                                        <p:tgtEl>
                                          <p:spTgt spid="11"/>
                                        </p:tgtEl>
                                      </p:cBhvr>
                                    </p:animEffect>
                                  </p:childTnLst>
                                </p:cTn>
                              </p:par>
                              <p:par>
                                <p:cTn id="31" presetID="22" presetClass="exit" presetSubtype="2" fill="hold" grpId="1" nodeType="withEffect">
                                  <p:stCondLst>
                                    <p:cond delay="0"/>
                                  </p:stCondLst>
                                  <p:childTnLst>
                                    <p:animEffect transition="out" filter="wipe(right)">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par>
                                <p:cTn id="39" presetID="6" presetClass="exit" presetSubtype="32" fill="hold" grpId="1" nodeType="withEffect">
                                  <p:stCondLst>
                                    <p:cond delay="0"/>
                                  </p:stCondLst>
                                  <p:childTnLst>
                                    <p:animEffect transition="out" filter="circle(out)">
                                      <p:cBhvr>
                                        <p:cTn id="40" dur="500"/>
                                        <p:tgtEl>
                                          <p:spTgt spid="11"/>
                                        </p:tgtEl>
                                      </p:cBhvr>
                                    </p:animEffect>
                                    <p:set>
                                      <p:cBhvr>
                                        <p:cTn id="41"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smtClean="0"/>
              <a:t>index.php</a:t>
            </a:r>
            <a:endParaRPr lang="en-GB" i="1"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Content Placeholder 5"/>
          <p:cNvPicPr>
            <a:picLocks noGrp="1"/>
          </p:cNvPicPr>
          <p:nvPr>
            <p:ph idx="1"/>
          </p:nvPr>
        </p:nvPicPr>
        <p:blipFill>
          <a:blip r:embed="rId5">
            <a:extLst>
              <a:ext uri="{28A0092B-C50C-407E-A947-70E740481C1C}">
                <a14:useLocalDpi xmlns:a14="http://schemas.microsoft.com/office/drawing/2010/main" val="0"/>
              </a:ext>
            </a:extLst>
          </a:blip>
          <a:stretch>
            <a:fillRect/>
          </a:stretch>
        </p:blipFill>
        <p:spPr>
          <a:xfrm>
            <a:off x="1131794" y="1789738"/>
            <a:ext cx="7687748" cy="2410161"/>
          </a:xfrm>
          <a:prstGeom prst="rect">
            <a:avLst/>
          </a:prstGeom>
        </p:spPr>
      </p:pic>
      <p:sp>
        <p:nvSpPr>
          <p:cNvPr id="7" name="TextBox 6"/>
          <p:cNvSpPr txBox="1"/>
          <p:nvPr/>
        </p:nvSpPr>
        <p:spPr>
          <a:xfrm>
            <a:off x="2400108" y="4823643"/>
            <a:ext cx="5151120" cy="307777"/>
          </a:xfrm>
          <a:prstGeom prst="rect">
            <a:avLst/>
          </a:prstGeom>
          <a:noFill/>
        </p:spPr>
        <p:txBody>
          <a:bodyPr wrap="square" rtlCol="0">
            <a:spAutoFit/>
          </a:bodyPr>
          <a:lstStyle/>
          <a:p>
            <a:pPr algn="ctr"/>
            <a:r>
              <a:rPr lang="hr-HR" sz="1400" smtClean="0">
                <a:solidFill>
                  <a:schemeClr val="accent2">
                    <a:lumMod val="75000"/>
                  </a:schemeClr>
                </a:solidFill>
              </a:rPr>
              <a:t>Dodavanje događaja, karekteristika stranice i izlaza</a:t>
            </a:r>
            <a:endParaRPr lang="hr-HR" sz="1400" i="1">
              <a:solidFill>
                <a:schemeClr val="accent2">
                  <a:lumMod val="75000"/>
                </a:schemeClr>
              </a:solidFill>
            </a:endParaRPr>
          </a:p>
        </p:txBody>
      </p:sp>
      <p:sp>
        <p:nvSpPr>
          <p:cNvPr id="10" name="Rectangle 9"/>
          <p:cNvSpPr/>
          <p:nvPr/>
        </p:nvSpPr>
        <p:spPr>
          <a:xfrm>
            <a:off x="2162176" y="2571749"/>
            <a:ext cx="1028700" cy="18097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hr-HR"/>
          </a:p>
        </p:txBody>
      </p:sp>
      <p:sp>
        <p:nvSpPr>
          <p:cNvPr id="11" name="Rectangle 10"/>
          <p:cNvSpPr/>
          <p:nvPr/>
        </p:nvSpPr>
        <p:spPr>
          <a:xfrm>
            <a:off x="1131794" y="2733675"/>
            <a:ext cx="5964331" cy="928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2" name="Rectangle 11"/>
          <p:cNvSpPr/>
          <p:nvPr/>
        </p:nvSpPr>
        <p:spPr>
          <a:xfrm>
            <a:off x="1131794" y="3814763"/>
            <a:ext cx="3121119" cy="385136"/>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hr-HR"/>
          </a:p>
        </p:txBody>
      </p:sp>
    </p:spTree>
    <p:extLst>
      <p:ext uri="{BB962C8B-B14F-4D97-AF65-F5344CB8AC3E}">
        <p14:creationId xmlns:p14="http://schemas.microsoft.com/office/powerpoint/2010/main" val="30512658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1" presetClass="exit" presetSubtype="0" fill="hold" grpId="1" nodeType="withEffect">
                                  <p:stCondLst>
                                    <p:cond delay="0"/>
                                  </p:stCondLst>
                                  <p:childTnLst>
                                    <p:set>
                                      <p:cBhvr>
                                        <p:cTn id="16"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1" grpId="1"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a:t>index.php</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Picture 5"/>
          <p:cNvPicPr/>
          <p:nvPr/>
        </p:nvPicPr>
        <p:blipFill>
          <a:blip r:embed="rId5">
            <a:extLst>
              <a:ext uri="{28A0092B-C50C-407E-A947-70E740481C1C}">
                <a14:useLocalDpi xmlns:a14="http://schemas.microsoft.com/office/drawing/2010/main" val="0"/>
              </a:ext>
            </a:extLst>
          </a:blip>
          <a:stretch>
            <a:fillRect/>
          </a:stretch>
        </p:blipFill>
        <p:spPr>
          <a:xfrm>
            <a:off x="752244" y="1661399"/>
            <a:ext cx="8521757" cy="2939629"/>
          </a:xfrm>
          <a:prstGeom prst="rect">
            <a:avLst/>
          </a:prstGeom>
        </p:spPr>
      </p:pic>
      <p:sp>
        <p:nvSpPr>
          <p:cNvPr id="7" name="TextBox 6"/>
          <p:cNvSpPr txBox="1"/>
          <p:nvPr/>
        </p:nvSpPr>
        <p:spPr>
          <a:xfrm>
            <a:off x="2400108" y="4601028"/>
            <a:ext cx="5151120" cy="307777"/>
          </a:xfrm>
          <a:prstGeom prst="rect">
            <a:avLst/>
          </a:prstGeom>
          <a:noFill/>
        </p:spPr>
        <p:txBody>
          <a:bodyPr wrap="square" rtlCol="0">
            <a:spAutoFit/>
          </a:bodyPr>
          <a:lstStyle/>
          <a:p>
            <a:pPr algn="ctr"/>
            <a:r>
              <a:rPr lang="hr-HR" sz="1400" smtClean="0">
                <a:solidFill>
                  <a:schemeClr val="accent2">
                    <a:lumMod val="75000"/>
                  </a:schemeClr>
                </a:solidFill>
              </a:rPr>
              <a:t>Prikaz funkcija unutar </a:t>
            </a:r>
            <a:r>
              <a:rPr lang="hr-HR" sz="1400" i="1" smtClean="0">
                <a:solidFill>
                  <a:schemeClr val="accent2">
                    <a:lumMod val="75000"/>
                  </a:schemeClr>
                </a:solidFill>
              </a:rPr>
              <a:t>index.php </a:t>
            </a:r>
            <a:r>
              <a:rPr lang="hr-HR" sz="1400" smtClean="0">
                <a:solidFill>
                  <a:schemeClr val="accent2">
                    <a:lumMod val="75000"/>
                  </a:schemeClr>
                </a:solidFill>
              </a:rPr>
              <a:t>datoteke</a:t>
            </a:r>
            <a:endParaRPr lang="hr-HR" sz="1400" i="1">
              <a:solidFill>
                <a:schemeClr val="accent2">
                  <a:lumMod val="75000"/>
                </a:schemeClr>
              </a:solidFill>
            </a:endParaRPr>
          </a:p>
        </p:txBody>
      </p:sp>
      <p:pic>
        <p:nvPicPr>
          <p:cNvPr id="8" name="Picture 7"/>
          <p:cNvPicPr/>
          <p:nvPr/>
        </p:nvPicPr>
        <p:blipFill rotWithShape="1">
          <a:blip r:embed="rId6">
            <a:extLst>
              <a:ext uri="{28A0092B-C50C-407E-A947-70E740481C1C}">
                <a14:useLocalDpi xmlns:a14="http://schemas.microsoft.com/office/drawing/2010/main" val="0"/>
              </a:ext>
            </a:extLst>
          </a:blip>
          <a:srcRect b="7742"/>
          <a:stretch/>
        </p:blipFill>
        <p:spPr bwMode="auto">
          <a:xfrm>
            <a:off x="677333" y="1661398"/>
            <a:ext cx="8596667" cy="2750945"/>
          </a:xfrm>
          <a:prstGeom prst="rect">
            <a:avLst/>
          </a:prstGeom>
          <a:ln>
            <a:noFill/>
          </a:ln>
          <a:extLst>
            <a:ext uri="{53640926-AAD7-44D8-BBD7-CCE9431645EC}">
              <a14:shadowObscured xmlns:a14="http://schemas.microsoft.com/office/drawing/2010/main"/>
            </a:ext>
          </a:extLst>
        </p:spPr>
      </p:pic>
      <p:sp>
        <p:nvSpPr>
          <p:cNvPr id="9" name="TextBox 8"/>
          <p:cNvSpPr txBox="1"/>
          <p:nvPr/>
        </p:nvSpPr>
        <p:spPr>
          <a:xfrm>
            <a:off x="2552508" y="4976043"/>
            <a:ext cx="5151120" cy="307777"/>
          </a:xfrm>
          <a:prstGeom prst="rect">
            <a:avLst/>
          </a:prstGeom>
          <a:noFill/>
        </p:spPr>
        <p:txBody>
          <a:bodyPr wrap="square" rtlCol="0">
            <a:spAutoFit/>
          </a:bodyPr>
          <a:lstStyle/>
          <a:p>
            <a:pPr algn="ctr"/>
            <a:r>
              <a:rPr lang="hr-HR" sz="1400" smtClean="0">
                <a:solidFill>
                  <a:schemeClr val="accent2">
                    <a:lumMod val="75000"/>
                  </a:schemeClr>
                </a:solidFill>
              </a:rPr>
              <a:t>Posljednji dio </a:t>
            </a:r>
            <a:r>
              <a:rPr lang="hr-HR" sz="1400" i="1" smtClean="0">
                <a:solidFill>
                  <a:schemeClr val="accent2">
                    <a:lumMod val="75000"/>
                  </a:schemeClr>
                </a:solidFill>
              </a:rPr>
              <a:t>index.php </a:t>
            </a:r>
            <a:r>
              <a:rPr lang="hr-HR" sz="1400" smtClean="0">
                <a:solidFill>
                  <a:schemeClr val="accent2">
                    <a:lumMod val="75000"/>
                  </a:schemeClr>
                </a:solidFill>
              </a:rPr>
              <a:t>datoteke</a:t>
            </a:r>
            <a:endParaRPr lang="hr-HR" sz="1400" i="1">
              <a:solidFill>
                <a:schemeClr val="accent2">
                  <a:lumMod val="75000"/>
                </a:schemeClr>
              </a:solidFill>
            </a:endParaRPr>
          </a:p>
        </p:txBody>
      </p:sp>
    </p:spTree>
    <p:extLst>
      <p:ext uri="{BB962C8B-B14F-4D97-AF65-F5344CB8AC3E}">
        <p14:creationId xmlns:p14="http://schemas.microsoft.com/office/powerpoint/2010/main" val="348219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smtClean="0"/>
              <a:t>lib.php</a:t>
            </a:r>
            <a:endParaRPr lang="en-GB" i="1"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Content Placeholder 5"/>
          <p:cNvPicPr>
            <a:picLocks noGrp="1"/>
          </p:cNvPicPr>
          <p:nvPr>
            <p:ph idx="1"/>
          </p:nvPr>
        </p:nvPicPr>
        <p:blipFill>
          <a:blip r:embed="rId5">
            <a:extLst>
              <a:ext uri="{28A0092B-C50C-407E-A947-70E740481C1C}">
                <a14:useLocalDpi xmlns:a14="http://schemas.microsoft.com/office/drawing/2010/main" val="0"/>
              </a:ext>
            </a:extLst>
          </a:blip>
          <a:stretch>
            <a:fillRect/>
          </a:stretch>
        </p:blipFill>
        <p:spPr>
          <a:xfrm>
            <a:off x="3183430" y="1661400"/>
            <a:ext cx="4401164" cy="3515216"/>
          </a:xfrm>
          <a:prstGeom prst="rect">
            <a:avLst/>
          </a:prstGeom>
        </p:spPr>
      </p:pic>
      <p:sp>
        <p:nvSpPr>
          <p:cNvPr id="7" name="TextBox 6"/>
          <p:cNvSpPr txBox="1"/>
          <p:nvPr/>
        </p:nvSpPr>
        <p:spPr>
          <a:xfrm>
            <a:off x="2433474" y="5301211"/>
            <a:ext cx="5151120" cy="307777"/>
          </a:xfrm>
          <a:prstGeom prst="rect">
            <a:avLst/>
          </a:prstGeom>
          <a:noFill/>
        </p:spPr>
        <p:txBody>
          <a:bodyPr wrap="square" rtlCol="0">
            <a:spAutoFit/>
          </a:bodyPr>
          <a:lstStyle/>
          <a:p>
            <a:pPr algn="ctr"/>
            <a:r>
              <a:rPr lang="hr-HR" sz="1400" smtClean="0">
                <a:solidFill>
                  <a:schemeClr val="accent2">
                    <a:lumMod val="75000"/>
                  </a:schemeClr>
                </a:solidFill>
              </a:rPr>
              <a:t>Početak </a:t>
            </a:r>
            <a:r>
              <a:rPr lang="hr-HR" sz="1400" i="1" smtClean="0">
                <a:solidFill>
                  <a:schemeClr val="accent2">
                    <a:lumMod val="75000"/>
                  </a:schemeClr>
                </a:solidFill>
              </a:rPr>
              <a:t>lib.php </a:t>
            </a:r>
            <a:r>
              <a:rPr lang="hr-HR" sz="1400" smtClean="0">
                <a:solidFill>
                  <a:schemeClr val="accent2">
                    <a:lumMod val="75000"/>
                  </a:schemeClr>
                </a:solidFill>
              </a:rPr>
              <a:t>datoteke</a:t>
            </a:r>
            <a:endParaRPr lang="hr-HR" sz="1400" i="1">
              <a:solidFill>
                <a:schemeClr val="accent2">
                  <a:lumMod val="75000"/>
                </a:schemeClr>
              </a:solidFill>
            </a:endParaRPr>
          </a:p>
        </p:txBody>
      </p:sp>
      <p:pic>
        <p:nvPicPr>
          <p:cNvPr id="8" name="Picture 7"/>
          <p:cNvPicPr/>
          <p:nvPr/>
        </p:nvPicPr>
        <p:blipFill>
          <a:blip r:embed="rId6">
            <a:extLst>
              <a:ext uri="{28A0092B-C50C-407E-A947-70E740481C1C}">
                <a14:useLocalDpi xmlns:a14="http://schemas.microsoft.com/office/drawing/2010/main" val="0"/>
              </a:ext>
            </a:extLst>
          </a:blip>
          <a:stretch>
            <a:fillRect/>
          </a:stretch>
        </p:blipFill>
        <p:spPr>
          <a:xfrm>
            <a:off x="1610228" y="1536805"/>
            <a:ext cx="6797612" cy="2709062"/>
          </a:xfrm>
          <a:prstGeom prst="rect">
            <a:avLst/>
          </a:prstGeom>
        </p:spPr>
      </p:pic>
      <p:sp>
        <p:nvSpPr>
          <p:cNvPr id="9" name="TextBox 8"/>
          <p:cNvSpPr txBox="1"/>
          <p:nvPr/>
        </p:nvSpPr>
        <p:spPr>
          <a:xfrm>
            <a:off x="2585874" y="4403464"/>
            <a:ext cx="5151120" cy="307777"/>
          </a:xfrm>
          <a:prstGeom prst="rect">
            <a:avLst/>
          </a:prstGeom>
          <a:noFill/>
        </p:spPr>
        <p:txBody>
          <a:bodyPr wrap="square" rtlCol="0">
            <a:spAutoFit/>
          </a:bodyPr>
          <a:lstStyle/>
          <a:p>
            <a:pPr algn="ctr"/>
            <a:r>
              <a:rPr lang="hr-HR" sz="1400" smtClean="0">
                <a:solidFill>
                  <a:schemeClr val="accent2">
                    <a:lumMod val="75000"/>
                  </a:schemeClr>
                </a:solidFill>
              </a:rPr>
              <a:t>Funkcija koja briše primjerak modula iz baze</a:t>
            </a:r>
            <a:endParaRPr lang="hr-HR" sz="1400" i="1">
              <a:solidFill>
                <a:schemeClr val="accent2">
                  <a:lumMod val="75000"/>
                </a:schemeClr>
              </a:solidFill>
            </a:endParaRPr>
          </a:p>
        </p:txBody>
      </p:sp>
      <p:sp>
        <p:nvSpPr>
          <p:cNvPr id="10" name="TextBox 9"/>
          <p:cNvSpPr txBox="1"/>
          <p:nvPr/>
        </p:nvSpPr>
        <p:spPr>
          <a:xfrm>
            <a:off x="2400108" y="3419008"/>
            <a:ext cx="5151120" cy="307777"/>
          </a:xfrm>
          <a:prstGeom prst="rect">
            <a:avLst/>
          </a:prstGeom>
          <a:noFill/>
        </p:spPr>
        <p:txBody>
          <a:bodyPr wrap="square" rtlCol="0">
            <a:spAutoFit/>
          </a:bodyPr>
          <a:lstStyle/>
          <a:p>
            <a:pPr algn="ctr"/>
            <a:r>
              <a:rPr lang="hr-HR" sz="1400" smtClean="0">
                <a:solidFill>
                  <a:schemeClr val="accent2">
                    <a:lumMod val="75000"/>
                  </a:schemeClr>
                </a:solidFill>
              </a:rPr>
              <a:t>Funkcija koja pronalazi nedavnu aktivnost i ispisuje ju</a:t>
            </a:r>
            <a:endParaRPr lang="hr-HR" sz="1400" i="1">
              <a:solidFill>
                <a:schemeClr val="accent2">
                  <a:lumMod val="75000"/>
                </a:schemeClr>
              </a:solidFill>
            </a:endParaRPr>
          </a:p>
        </p:txBody>
      </p:sp>
      <p:pic>
        <p:nvPicPr>
          <p:cNvPr id="11" name="Picture 10"/>
          <p:cNvPicPr/>
          <p:nvPr/>
        </p:nvPicPr>
        <p:blipFill>
          <a:blip r:embed="rId7">
            <a:extLst>
              <a:ext uri="{28A0092B-C50C-407E-A947-70E740481C1C}">
                <a14:useLocalDpi xmlns:a14="http://schemas.microsoft.com/office/drawing/2010/main" val="0"/>
              </a:ext>
            </a:extLst>
          </a:blip>
          <a:stretch>
            <a:fillRect/>
          </a:stretch>
        </p:blipFill>
        <p:spPr>
          <a:xfrm>
            <a:off x="1696509" y="2801289"/>
            <a:ext cx="6964951" cy="649302"/>
          </a:xfrm>
          <a:prstGeom prst="rect">
            <a:avLst/>
          </a:prstGeom>
        </p:spPr>
      </p:pic>
    </p:spTree>
    <p:extLst>
      <p:ext uri="{BB962C8B-B14F-4D97-AF65-F5344CB8AC3E}">
        <p14:creationId xmlns:p14="http://schemas.microsoft.com/office/powerpoint/2010/main" val="249926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9"/>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9" grpId="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i="1" smtClean="0"/>
              <a:t>locallib.php</a:t>
            </a:r>
            <a:endParaRPr lang="en-GB" i="1"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Picture 5"/>
          <p:cNvPicPr/>
          <p:nvPr/>
        </p:nvPicPr>
        <p:blipFill>
          <a:blip r:embed="rId5">
            <a:extLst>
              <a:ext uri="{28A0092B-C50C-407E-A947-70E740481C1C}">
                <a14:useLocalDpi xmlns:a14="http://schemas.microsoft.com/office/drawing/2010/main" val="0"/>
              </a:ext>
            </a:extLst>
          </a:blip>
          <a:stretch>
            <a:fillRect/>
          </a:stretch>
        </p:blipFill>
        <p:spPr>
          <a:xfrm>
            <a:off x="2925633" y="2385893"/>
            <a:ext cx="4100070" cy="976992"/>
          </a:xfrm>
          <a:prstGeom prst="rect">
            <a:avLst/>
          </a:prstGeom>
        </p:spPr>
      </p:pic>
      <p:sp>
        <p:nvSpPr>
          <p:cNvPr id="7" name="TextBox 6"/>
          <p:cNvSpPr txBox="1"/>
          <p:nvPr/>
        </p:nvSpPr>
        <p:spPr>
          <a:xfrm>
            <a:off x="2400108" y="3697492"/>
            <a:ext cx="5151120" cy="307777"/>
          </a:xfrm>
          <a:prstGeom prst="rect">
            <a:avLst/>
          </a:prstGeom>
          <a:noFill/>
        </p:spPr>
        <p:txBody>
          <a:bodyPr wrap="square" rtlCol="0">
            <a:spAutoFit/>
          </a:bodyPr>
          <a:lstStyle/>
          <a:p>
            <a:pPr algn="ctr"/>
            <a:r>
              <a:rPr lang="hr-HR" sz="1400" smtClean="0">
                <a:solidFill>
                  <a:schemeClr val="accent2">
                    <a:lumMod val="75000"/>
                  </a:schemeClr>
                </a:solidFill>
              </a:rPr>
              <a:t>Prikaz </a:t>
            </a:r>
            <a:r>
              <a:rPr lang="hr-HR" sz="1400" i="1" smtClean="0">
                <a:solidFill>
                  <a:schemeClr val="accent2">
                    <a:lumMod val="75000"/>
                  </a:schemeClr>
                </a:solidFill>
              </a:rPr>
              <a:t>locallib.php </a:t>
            </a:r>
            <a:r>
              <a:rPr lang="hr-HR" sz="1400" smtClean="0">
                <a:solidFill>
                  <a:schemeClr val="accent2">
                    <a:lumMod val="75000"/>
                  </a:schemeClr>
                </a:solidFill>
              </a:rPr>
              <a:t>datoteke</a:t>
            </a:r>
            <a:endParaRPr lang="hr-HR" sz="1400" i="1">
              <a:solidFill>
                <a:schemeClr val="accent2">
                  <a:lumMod val="75000"/>
                </a:schemeClr>
              </a:solidFill>
            </a:endParaRPr>
          </a:p>
        </p:txBody>
      </p:sp>
    </p:spTree>
    <p:extLst>
      <p:ext uri="{BB962C8B-B14F-4D97-AF65-F5344CB8AC3E}">
        <p14:creationId xmlns:p14="http://schemas.microsoft.com/office/powerpoint/2010/main" val="2104196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332</TotalTime>
  <Words>759</Words>
  <Application>Microsoft Office PowerPoint</Application>
  <PresentationFormat>Widescreen</PresentationFormat>
  <Paragraphs>82</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Razvoj modula za LMS</vt:lpstr>
      <vt:lpstr>Uvod</vt:lpstr>
      <vt:lpstr>Razvoj modula</vt:lpstr>
      <vt:lpstr>Razvoj modula</vt:lpstr>
      <vt:lpstr>index.php</vt:lpstr>
      <vt:lpstr>index.php</vt:lpstr>
      <vt:lpstr>index.php</vt:lpstr>
      <vt:lpstr>lib.php</vt:lpstr>
      <vt:lpstr>locallib.php</vt:lpstr>
      <vt:lpstr>mod_form.php</vt:lpstr>
      <vt:lpstr>version.php</vt:lpstr>
      <vt:lpstr>view.php</vt:lpstr>
      <vt:lpstr>view.php</vt:lpstr>
      <vt:lpstr>grade.php</vt:lpstr>
      <vt:lpstr>Hvala na pažnji!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znanstveni laboratorij</dc:title>
  <dc:creator>Pc</dc:creator>
  <cp:lastModifiedBy>M</cp:lastModifiedBy>
  <cp:revision>99</cp:revision>
  <dcterms:created xsi:type="dcterms:W3CDTF">2016-03-18T08:07:10Z</dcterms:created>
  <dcterms:modified xsi:type="dcterms:W3CDTF">2016-08-12T23:26:36Z</dcterms:modified>
</cp:coreProperties>
</file>